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handoutMasterIdLst>
    <p:handoutMasterId r:id="rId80"/>
  </p:handoutMasterIdLst>
  <p:sldIdLst>
    <p:sldId id="256" r:id="rId2"/>
    <p:sldId id="294" r:id="rId3"/>
    <p:sldId id="257" r:id="rId4"/>
    <p:sldId id="258" r:id="rId5"/>
    <p:sldId id="271" r:id="rId6"/>
    <p:sldId id="303" r:id="rId7"/>
    <p:sldId id="273" r:id="rId8"/>
    <p:sldId id="274" r:id="rId9"/>
    <p:sldId id="272" r:id="rId10"/>
    <p:sldId id="304" r:id="rId11"/>
    <p:sldId id="305" r:id="rId12"/>
    <p:sldId id="306" r:id="rId13"/>
    <p:sldId id="276" r:id="rId14"/>
    <p:sldId id="307" r:id="rId15"/>
    <p:sldId id="310" r:id="rId16"/>
    <p:sldId id="275" r:id="rId17"/>
    <p:sldId id="311" r:id="rId18"/>
    <p:sldId id="314" r:id="rId19"/>
    <p:sldId id="312" r:id="rId20"/>
    <p:sldId id="277" r:id="rId21"/>
    <p:sldId id="309" r:id="rId22"/>
    <p:sldId id="313" r:id="rId23"/>
    <p:sldId id="316" r:id="rId24"/>
    <p:sldId id="317" r:id="rId25"/>
    <p:sldId id="318" r:id="rId26"/>
    <p:sldId id="319" r:id="rId27"/>
    <p:sldId id="320" r:id="rId28"/>
    <p:sldId id="321" r:id="rId29"/>
    <p:sldId id="259" r:id="rId30"/>
    <p:sldId id="322" r:id="rId31"/>
    <p:sldId id="324" r:id="rId32"/>
    <p:sldId id="323" r:id="rId33"/>
    <p:sldId id="325" r:id="rId34"/>
    <p:sldId id="326" r:id="rId35"/>
    <p:sldId id="327" r:id="rId36"/>
    <p:sldId id="328" r:id="rId37"/>
    <p:sldId id="329" r:id="rId38"/>
    <p:sldId id="331" r:id="rId39"/>
    <p:sldId id="330" r:id="rId40"/>
    <p:sldId id="332" r:id="rId41"/>
    <p:sldId id="333" r:id="rId42"/>
    <p:sldId id="334" r:id="rId43"/>
    <p:sldId id="260" r:id="rId44"/>
    <p:sldId id="262" r:id="rId45"/>
    <p:sldId id="335" r:id="rId46"/>
    <p:sldId id="263" r:id="rId47"/>
    <p:sldId id="295" r:id="rId48"/>
    <p:sldId id="266" r:id="rId49"/>
    <p:sldId id="264" r:id="rId50"/>
    <p:sldId id="336" r:id="rId51"/>
    <p:sldId id="267" r:id="rId52"/>
    <p:sldId id="268" r:id="rId53"/>
    <p:sldId id="269" r:id="rId54"/>
    <p:sldId id="270" r:id="rId55"/>
    <p:sldId id="296" r:id="rId56"/>
    <p:sldId id="298" r:id="rId57"/>
    <p:sldId id="337" r:id="rId58"/>
    <p:sldId id="338" r:id="rId59"/>
    <p:sldId id="339" r:id="rId60"/>
    <p:sldId id="340" r:id="rId61"/>
    <p:sldId id="341" r:id="rId62"/>
    <p:sldId id="280" r:id="rId63"/>
    <p:sldId id="283" r:id="rId64"/>
    <p:sldId id="285" r:id="rId65"/>
    <p:sldId id="284" r:id="rId66"/>
    <p:sldId id="286" r:id="rId67"/>
    <p:sldId id="287" r:id="rId68"/>
    <p:sldId id="291" r:id="rId69"/>
    <p:sldId id="288" r:id="rId70"/>
    <p:sldId id="289" r:id="rId71"/>
    <p:sldId id="299" r:id="rId72"/>
    <p:sldId id="290" r:id="rId73"/>
    <p:sldId id="282" r:id="rId74"/>
    <p:sldId id="293" r:id="rId75"/>
    <p:sldId id="297" r:id="rId76"/>
    <p:sldId id="301" r:id="rId77"/>
    <p:sldId id="300"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75" autoAdjust="0"/>
    <p:restoredTop sz="88274" autoAdjust="0"/>
  </p:normalViewPr>
  <p:slideViewPr>
    <p:cSldViewPr>
      <p:cViewPr>
        <p:scale>
          <a:sx n="86" d="100"/>
          <a:sy n="86" d="100"/>
        </p:scale>
        <p:origin x="348" y="282"/>
      </p:cViewPr>
      <p:guideLst>
        <p:guide orient="horz" pos="2160"/>
        <p:guide pos="2880"/>
      </p:guideLst>
    </p:cSldViewPr>
  </p:slideViewPr>
  <p:outlineViewPr>
    <p:cViewPr>
      <p:scale>
        <a:sx n="33" d="100"/>
        <a:sy n="33" d="100"/>
      </p:scale>
      <p:origin x="48" y="388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9" d="100"/>
          <a:sy n="89" d="100"/>
        </p:scale>
        <p:origin x="307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C88094-316B-4FD0-84A1-5D2F4F64A984}" type="datetimeFigureOut">
              <a:rPr lang="en-US" smtClean="0"/>
              <a:t>11/1/2015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17367173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C5063D-7EDA-40BF-BDF3-FF0E3BED157D}" type="datetimeFigureOut">
              <a:rPr lang="en-US" smtClean="0"/>
              <a:t>11/1/2015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2463A5-5E95-4A73-8BBA-01F93A0966B6}" type="slidenum">
              <a:rPr lang="en-US" smtClean="0"/>
              <a:t>‹#›</a:t>
            </a:fld>
            <a:endParaRPr lang="en-US"/>
          </a:p>
        </p:txBody>
      </p:sp>
    </p:spTree>
    <p:extLst>
      <p:ext uri="{BB962C8B-B14F-4D97-AF65-F5344CB8AC3E}">
        <p14:creationId xmlns:p14="http://schemas.microsoft.com/office/powerpoint/2010/main" val="935029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2463A5-5E95-4A73-8BBA-01F93A0966B6}" type="slidenum">
              <a:rPr lang="en-US" smtClean="0"/>
              <a:t>2</a:t>
            </a:fld>
            <a:endParaRPr lang="en-US"/>
          </a:p>
        </p:txBody>
      </p:sp>
    </p:spTree>
    <p:extLst>
      <p:ext uri="{BB962C8B-B14F-4D97-AF65-F5344CB8AC3E}">
        <p14:creationId xmlns:p14="http://schemas.microsoft.com/office/powerpoint/2010/main" val="4130183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database consists of a set of tables (also known as relations)</a:t>
            </a:r>
            <a:r>
              <a:rPr lang="en-US" baseline="0" dirty="0" smtClean="0"/>
              <a:t> that </a:t>
            </a:r>
            <a:r>
              <a:rPr lang="en-US" dirty="0" smtClean="0"/>
              <a:t>consists a set of data fields (attributes).</a:t>
            </a:r>
          </a:p>
          <a:p>
            <a:r>
              <a:rPr lang="en-US" dirty="0" smtClean="0"/>
              <a:t>Each table holds multiple data records, each with the same number of data fields.</a:t>
            </a:r>
          </a:p>
          <a:p>
            <a:r>
              <a:rPr lang="en-US" dirty="0" smtClean="0"/>
              <a:t>The</a:t>
            </a:r>
            <a:r>
              <a:rPr lang="en-US" baseline="0" dirty="0" smtClean="0"/>
              <a:t> problems is that all records have the </a:t>
            </a:r>
            <a:endParaRPr lang="en-US" dirty="0" smtClean="0"/>
          </a:p>
          <a:p>
            <a:endParaRPr lang="en-US" dirty="0"/>
          </a:p>
        </p:txBody>
      </p:sp>
      <p:sp>
        <p:nvSpPr>
          <p:cNvPr id="4" name="Slide Number Placeholder 3"/>
          <p:cNvSpPr>
            <a:spLocks noGrp="1"/>
          </p:cNvSpPr>
          <p:nvPr>
            <p:ph type="sldNum" sz="quarter" idx="10"/>
          </p:nvPr>
        </p:nvSpPr>
        <p:spPr/>
        <p:txBody>
          <a:bodyPr/>
          <a:lstStyle/>
          <a:p>
            <a:fld id="{B42463A5-5E95-4A73-8BBA-01F93A0966B6}" type="slidenum">
              <a:rPr lang="en-US" smtClean="0"/>
              <a:t>65</a:t>
            </a:fld>
            <a:endParaRPr lang="en-US"/>
          </a:p>
        </p:txBody>
      </p:sp>
    </p:spTree>
    <p:extLst>
      <p:ext uri="{BB962C8B-B14F-4D97-AF65-F5344CB8AC3E}">
        <p14:creationId xmlns:p14="http://schemas.microsoft.com/office/powerpoint/2010/main" val="4181018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a:t>
            </a:r>
            <a:r>
              <a:rPr lang="en-US" baseline="0" dirty="0" smtClean="0"/>
              <a:t> we have the following data objects we want to store in a relational database.</a:t>
            </a:r>
          </a:p>
          <a:p>
            <a:endParaRPr lang="en-US" dirty="0"/>
          </a:p>
        </p:txBody>
      </p:sp>
      <p:sp>
        <p:nvSpPr>
          <p:cNvPr id="4" name="Slide Number Placeholder 3"/>
          <p:cNvSpPr>
            <a:spLocks noGrp="1"/>
          </p:cNvSpPr>
          <p:nvPr>
            <p:ph type="sldNum" sz="quarter" idx="10"/>
          </p:nvPr>
        </p:nvSpPr>
        <p:spPr/>
        <p:txBody>
          <a:bodyPr/>
          <a:lstStyle/>
          <a:p>
            <a:fld id="{B42463A5-5E95-4A73-8BBA-01F93A0966B6}" type="slidenum">
              <a:rPr lang="en-US" smtClean="0"/>
              <a:t>67</a:t>
            </a:fld>
            <a:endParaRPr lang="en-US"/>
          </a:p>
        </p:txBody>
      </p:sp>
    </p:spTree>
    <p:extLst>
      <p:ext uri="{BB962C8B-B14F-4D97-AF65-F5344CB8AC3E}">
        <p14:creationId xmlns:p14="http://schemas.microsoft.com/office/powerpoint/2010/main" val="1532123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CCA45B-1138-4521-B0DC-8350F2A2514B}" type="datetimeFigureOut">
              <a:rPr lang="en-US" smtClean="0"/>
              <a:t>11/1/2015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40418512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CCA45B-1138-4521-B0DC-8350F2A2514B}" type="datetimeFigureOut">
              <a:rPr lang="en-US" smtClean="0"/>
              <a:t>11/1/2015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39319209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CCA45B-1138-4521-B0DC-8350F2A2514B}" type="datetimeFigureOut">
              <a:rPr lang="en-US" smtClean="0"/>
              <a:t>11/1/2015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208775230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CCA45B-1138-4521-B0DC-8350F2A2514B}" type="datetimeFigureOut">
              <a:rPr lang="en-US" smtClean="0"/>
              <a:t>11/1/2015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15080860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CCA45B-1138-4521-B0DC-8350F2A2514B}" type="datetimeFigureOut">
              <a:rPr lang="en-US" smtClean="0"/>
              <a:t>11/1/2015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207341894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CCA45B-1138-4521-B0DC-8350F2A2514B}" type="datetimeFigureOut">
              <a:rPr lang="en-US" smtClean="0"/>
              <a:t>11/1/2015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313824879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CCA45B-1138-4521-B0DC-8350F2A2514B}" type="datetimeFigureOut">
              <a:rPr lang="en-US" smtClean="0"/>
              <a:t>11/1/2015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3159420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CCA45B-1138-4521-B0DC-8350F2A2514B}" type="datetimeFigureOut">
              <a:rPr lang="en-US" smtClean="0"/>
              <a:t>11/1/2015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161462398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CCA45B-1138-4521-B0DC-8350F2A2514B}" type="datetimeFigureOut">
              <a:rPr lang="en-US" smtClean="0"/>
              <a:t>11/1/2015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3826190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CCA45B-1138-4521-B0DC-8350F2A2514B}" type="datetimeFigureOut">
              <a:rPr lang="en-US" smtClean="0"/>
              <a:t>11/1/2015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140453588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CCA45B-1138-4521-B0DC-8350F2A2514B}" type="datetimeFigureOut">
              <a:rPr lang="en-US" smtClean="0"/>
              <a:t>11/1/2015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30420580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CCA45B-1138-4521-B0DC-8350F2A2514B}" type="datetimeFigureOut">
              <a:rPr lang="en-US" smtClean="0"/>
              <a:t>11/1/2015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160D73-1733-4CA6-8C3F-FFD4FC2D8D18}" type="slidenum">
              <a:rPr lang="en-US" smtClean="0"/>
              <a:t>‹#›</a:t>
            </a:fld>
            <a:endParaRPr lang="en-US"/>
          </a:p>
        </p:txBody>
      </p:sp>
    </p:spTree>
    <p:extLst>
      <p:ext uri="{BB962C8B-B14F-4D97-AF65-F5344CB8AC3E}">
        <p14:creationId xmlns:p14="http://schemas.microsoft.com/office/powerpoint/2010/main" val="3506551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7.wm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msdn.microsoft.com/en-us/library/bb677173.aspx" TargetMode="External"/><Relationship Id="rId2" Type="http://schemas.openxmlformats.org/officeDocument/2006/relationships/hyperlink" Target="http://docs.oracle.com/cd/B19306_01/server.102/b14200/queries003.htm" TargetMode="External"/><Relationship Id="rId1" Type="http://schemas.openxmlformats.org/officeDocument/2006/relationships/slideLayout" Target="../slideLayouts/slideLayout2.xml"/><Relationship Id="rId6" Type="http://schemas.openxmlformats.org/officeDocument/2006/relationships/hyperlink" Target="http://www.slxdeveloper.com/page.aspx?action=viewarticle&amp;articleid=92" TargetMode="External"/><Relationship Id="rId5" Type="http://schemas.openxmlformats.org/officeDocument/2006/relationships/hyperlink" Target="http://en.wikipedia.org/wiki/B-tree" TargetMode="External"/><Relationship Id="rId4" Type="http://schemas.openxmlformats.org/officeDocument/2006/relationships/hyperlink" Target="http://msdn.microsoft.com/en-us/library/bb677290.aspx" TargetMode="External"/></Relationships>
</file>

<file path=ppt/slides/_rels/slide76.xml.rels><?xml version="1.0" encoding="UTF-8" standalone="yes"?>
<Relationships xmlns="http://schemas.openxmlformats.org/package/2006/relationships"><Relationship Id="rId2" Type="http://schemas.openxmlformats.org/officeDocument/2006/relationships/hyperlink" Target="http://ieeexplore.ieee.org/xpls/abs_all.jsp?arnumber=6133258"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www.cs.hku.hk/research/techreps/document/TR-2014-02.pdf" TargetMode="External"/><Relationship Id="rId2" Type="http://schemas.openxmlformats.org/officeDocument/2006/relationships/hyperlink" Target="http://dl.acm.org/citation.cfm?id=2733000" TargetMode="External"/><Relationship Id="rId1" Type="http://schemas.openxmlformats.org/officeDocument/2006/relationships/slideLayout" Target="../slideLayouts/slideLayout2.xml"/><Relationship Id="rId4" Type="http://schemas.openxmlformats.org/officeDocument/2006/relationships/hyperlink" Target="http://dl.acm.org/citation.cfm?id=266641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Dissertation Defense Title</a:t>
            </a:r>
            <a:endParaRPr lang="en-US" dirty="0"/>
          </a:p>
        </p:txBody>
      </p:sp>
      <p:sp>
        <p:nvSpPr>
          <p:cNvPr id="3" name="Subtitle 2"/>
          <p:cNvSpPr>
            <a:spLocks noGrp="1"/>
          </p:cNvSpPr>
          <p:nvPr>
            <p:ph type="subTitle" idx="1"/>
          </p:nvPr>
        </p:nvSpPr>
        <p:spPr/>
        <p:txBody>
          <a:bodyPr/>
          <a:lstStyle/>
          <a:p>
            <a:r>
              <a:rPr lang="en-US" dirty="0" smtClean="0"/>
              <a:t>Chih-</a:t>
            </a:r>
            <a:r>
              <a:rPr lang="en-US" dirty="0" err="1" smtClean="0"/>
              <a:t>Jye</a:t>
            </a:r>
            <a:r>
              <a:rPr lang="en-US" dirty="0" smtClean="0"/>
              <a:t> Wang</a:t>
            </a:r>
            <a:endParaRPr lang="en-US" dirty="0"/>
          </a:p>
        </p:txBody>
      </p:sp>
    </p:spTree>
    <p:extLst>
      <p:ext uri="{BB962C8B-B14F-4D97-AF65-F5344CB8AC3E}">
        <p14:creationId xmlns:p14="http://schemas.microsoft.com/office/powerpoint/2010/main" val="1959165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Related Works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139027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 and Sweep Space Filling Curve</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28800" y="1417638"/>
            <a:ext cx="2172575" cy="22098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93838"/>
            <a:ext cx="2081393" cy="2057400"/>
          </a:xfrm>
          <a:prstGeom prst="rect">
            <a:avLst/>
          </a:prstGeom>
        </p:spPr>
      </p:pic>
      <p:sp>
        <p:nvSpPr>
          <p:cNvPr id="7" name="TextBox 6"/>
          <p:cNvSpPr txBox="1"/>
          <p:nvPr/>
        </p:nvSpPr>
        <p:spPr>
          <a:xfrm>
            <a:off x="2155295" y="3627438"/>
            <a:ext cx="1519583" cy="369332"/>
          </a:xfrm>
          <a:prstGeom prst="rect">
            <a:avLst/>
          </a:prstGeom>
          <a:noFill/>
        </p:spPr>
        <p:txBody>
          <a:bodyPr wrap="none" rtlCol="0">
            <a:spAutoFit/>
          </a:bodyPr>
          <a:lstStyle/>
          <a:p>
            <a:r>
              <a:rPr lang="en-US" dirty="0" smtClean="0"/>
              <a:t>Z-Order SFC </a:t>
            </a:r>
            <a:r>
              <a:rPr lang="en-US" baseline="30000" dirty="0" smtClean="0"/>
              <a:t>[6]</a:t>
            </a:r>
            <a:endParaRPr lang="en-US" baseline="30000" dirty="0"/>
          </a:p>
        </p:txBody>
      </p:sp>
      <p:sp>
        <p:nvSpPr>
          <p:cNvPr id="8" name="TextBox 7"/>
          <p:cNvSpPr txBox="1"/>
          <p:nvPr/>
        </p:nvSpPr>
        <p:spPr>
          <a:xfrm>
            <a:off x="5515019" y="3627438"/>
            <a:ext cx="1414554" cy="369332"/>
          </a:xfrm>
          <a:prstGeom prst="rect">
            <a:avLst/>
          </a:prstGeom>
          <a:noFill/>
        </p:spPr>
        <p:txBody>
          <a:bodyPr wrap="none" rtlCol="0">
            <a:spAutoFit/>
          </a:bodyPr>
          <a:lstStyle/>
          <a:p>
            <a:r>
              <a:rPr lang="en-US" dirty="0" smtClean="0"/>
              <a:t>Sweep SFC </a:t>
            </a:r>
            <a:r>
              <a:rPr lang="en-US" baseline="30000" dirty="0" smtClean="0"/>
              <a:t>[7]</a:t>
            </a:r>
            <a:endParaRPr lang="en-US" baseline="30000" dirty="0"/>
          </a:p>
        </p:txBody>
      </p:sp>
      <p:sp>
        <p:nvSpPr>
          <p:cNvPr id="10" name="Content Placeholder 4"/>
          <p:cNvSpPr txBox="1">
            <a:spLocks/>
          </p:cNvSpPr>
          <p:nvPr/>
        </p:nvSpPr>
        <p:spPr>
          <a:xfrm>
            <a:off x="457200" y="4072970"/>
            <a:ext cx="8229600" cy="2251630"/>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Procedure</a:t>
            </a:r>
          </a:p>
          <a:p>
            <a:pPr lvl="1"/>
            <a:r>
              <a:rPr lang="en-US" dirty="0" smtClean="0"/>
              <a:t>Hash </a:t>
            </a:r>
            <a:r>
              <a:rPr lang="en-US" dirty="0"/>
              <a:t>data points to an integer value based on the property (order) of the </a:t>
            </a:r>
            <a:r>
              <a:rPr lang="en-US" dirty="0" smtClean="0"/>
              <a:t>SFC</a:t>
            </a:r>
          </a:p>
          <a:p>
            <a:pPr lvl="1"/>
            <a:r>
              <a:rPr lang="en-US" dirty="0" smtClean="0"/>
              <a:t>Index </a:t>
            </a:r>
            <a:r>
              <a:rPr lang="en-US" dirty="0"/>
              <a:t>the hash values in another data structure (such as a B-Tree) to facilitate Skyline </a:t>
            </a:r>
            <a:r>
              <a:rPr lang="en-US" dirty="0" smtClean="0"/>
              <a:t>Computation</a:t>
            </a:r>
          </a:p>
          <a:p>
            <a:r>
              <a:rPr lang="en-US" dirty="0" smtClean="0"/>
              <a:t>Drawbacks</a:t>
            </a:r>
          </a:p>
          <a:p>
            <a:pPr lvl="1"/>
            <a:r>
              <a:rPr lang="en-US" dirty="0"/>
              <a:t>Impractical for combinations minimizing and maximizing of attributes</a:t>
            </a:r>
          </a:p>
          <a:p>
            <a:pPr lvl="1"/>
            <a:r>
              <a:rPr lang="en-US" dirty="0"/>
              <a:t>Computation/re-computation of Z-Curve sequence could be time </a:t>
            </a:r>
            <a:r>
              <a:rPr lang="en-US" dirty="0" smtClean="0"/>
              <a:t>consuming</a:t>
            </a:r>
          </a:p>
          <a:p>
            <a:endParaRPr lang="en-US" dirty="0" smtClean="0"/>
          </a:p>
          <a:p>
            <a:pPr marL="571500" indent="-514350"/>
            <a:endParaRPr lang="en-US" dirty="0"/>
          </a:p>
        </p:txBody>
      </p:sp>
    </p:spTree>
    <p:extLst>
      <p:ext uri="{BB962C8B-B14F-4D97-AF65-F5344CB8AC3E}">
        <p14:creationId xmlns:p14="http://schemas.microsoft.com/office/powerpoint/2010/main" val="52329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animEffect transition="in" filter="fade">
                                      <p:cBhvr>
                                        <p:cTn id="21" dur="500"/>
                                        <p:tgtEl>
                                          <p:spTgt spid="10">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xEl>
                                              <p:pRg st="5" end="5"/>
                                            </p:txEl>
                                          </p:spTgt>
                                        </p:tgtEl>
                                        <p:attrNameLst>
                                          <p:attrName>style.visibility</p:attrName>
                                        </p:attrNameLst>
                                      </p:cBhvr>
                                      <p:to>
                                        <p:strVal val="visible"/>
                                      </p:to>
                                    </p:set>
                                    <p:animEffect transition="in" filter="fade">
                                      <p:cBhvr>
                                        <p:cTn id="24"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Nearest Neighbor</a:t>
            </a:r>
            <a:r>
              <a:rPr lang="en-US" baseline="30000" dirty="0" smtClean="0"/>
              <a:t>[8]</a:t>
            </a:r>
            <a:endParaRPr lang="en-US" baseline="30000" dirty="0"/>
          </a:p>
        </p:txBody>
      </p:sp>
      <p:sp>
        <p:nvSpPr>
          <p:cNvPr id="3" name="Content Placeholder 2"/>
          <p:cNvSpPr>
            <a:spLocks noGrp="1"/>
          </p:cNvSpPr>
          <p:nvPr>
            <p:ph idx="1"/>
          </p:nvPr>
        </p:nvSpPr>
        <p:spPr>
          <a:xfrm>
            <a:off x="457200" y="3657600"/>
            <a:ext cx="8229600" cy="2468563"/>
          </a:xfrm>
        </p:spPr>
        <p:txBody>
          <a:bodyPr>
            <a:normAutofit fontScale="77500" lnSpcReduction="20000"/>
          </a:bodyPr>
          <a:lstStyle/>
          <a:p>
            <a:r>
              <a:rPr lang="en-US" dirty="0" smtClean="0"/>
              <a:t>Procedure:</a:t>
            </a:r>
          </a:p>
          <a:p>
            <a:pPr lvl="1"/>
            <a:r>
              <a:rPr lang="en-US" dirty="0" smtClean="0"/>
              <a:t>Find the nearest record from the origin</a:t>
            </a:r>
          </a:p>
          <a:p>
            <a:pPr lvl="1"/>
            <a:r>
              <a:rPr lang="en-US" dirty="0" smtClean="0"/>
              <a:t>Makes and insert one pruning region</a:t>
            </a:r>
          </a:p>
          <a:p>
            <a:pPr lvl="1"/>
            <a:r>
              <a:rPr lang="en-US" dirty="0" smtClean="0"/>
              <a:t>Insert d additional search spaces to to-do list</a:t>
            </a:r>
          </a:p>
          <a:p>
            <a:r>
              <a:rPr lang="en-US" dirty="0" smtClean="0"/>
              <a:t>Drawback</a:t>
            </a:r>
          </a:p>
          <a:p>
            <a:pPr lvl="1"/>
            <a:r>
              <a:rPr lang="en-US" dirty="0" smtClean="0"/>
              <a:t>The to-do (search) list could get large for high dimension data</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923706549"/>
              </p:ext>
            </p:extLst>
          </p:nvPr>
        </p:nvGraphicFramePr>
        <p:xfrm>
          <a:off x="1676400" y="1417638"/>
          <a:ext cx="2197996" cy="2007351"/>
        </p:xfrm>
        <a:graphic>
          <a:graphicData uri="http://schemas.openxmlformats.org/presentationml/2006/ole">
            <mc:AlternateContent xmlns:mc="http://schemas.openxmlformats.org/markup-compatibility/2006">
              <mc:Choice xmlns:v="urn:schemas-microsoft-com:vml" Requires="v">
                <p:oleObj spid="_x0000_s1488" name="Image" r:id="rId3" imgW="6882480" imgH="6285600" progId="Photoshop.Image.16">
                  <p:embed/>
                </p:oleObj>
              </mc:Choice>
              <mc:Fallback>
                <p:oleObj name="Image" r:id="rId3" imgW="6882480" imgH="6285600" progId="Photoshop.Image.16">
                  <p:embed/>
                  <p:pic>
                    <p:nvPicPr>
                      <p:cNvPr id="0" name=""/>
                      <p:cNvPicPr/>
                      <p:nvPr/>
                    </p:nvPicPr>
                    <p:blipFill>
                      <a:blip r:embed="rId4"/>
                      <a:stretch>
                        <a:fillRect/>
                      </a:stretch>
                    </p:blipFill>
                    <p:spPr>
                      <a:xfrm>
                        <a:off x="1676400" y="1417638"/>
                        <a:ext cx="2197996" cy="2007351"/>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01374856"/>
              </p:ext>
            </p:extLst>
          </p:nvPr>
        </p:nvGraphicFramePr>
        <p:xfrm>
          <a:off x="4876800" y="1417638"/>
          <a:ext cx="2232265" cy="2007351"/>
        </p:xfrm>
        <a:graphic>
          <a:graphicData uri="http://schemas.openxmlformats.org/presentationml/2006/ole">
            <mc:AlternateContent xmlns:mc="http://schemas.openxmlformats.org/markup-compatibility/2006">
              <mc:Choice xmlns:v="urn:schemas-microsoft-com:vml" Requires="v">
                <p:oleObj spid="_x0000_s1489" name="Image" r:id="rId5" imgW="6933240" imgH="6234840" progId="Photoshop.Image.16">
                  <p:embed/>
                </p:oleObj>
              </mc:Choice>
              <mc:Fallback>
                <p:oleObj name="Image" r:id="rId5" imgW="6933240" imgH="6234840" progId="Photoshop.Image.16">
                  <p:embed/>
                  <p:pic>
                    <p:nvPicPr>
                      <p:cNvPr id="0" name=""/>
                      <p:cNvPicPr/>
                      <p:nvPr/>
                    </p:nvPicPr>
                    <p:blipFill>
                      <a:blip r:embed="rId6"/>
                      <a:stretch>
                        <a:fillRect/>
                      </a:stretch>
                    </p:blipFill>
                    <p:spPr>
                      <a:xfrm>
                        <a:off x="4876800" y="1417638"/>
                        <a:ext cx="2232265" cy="2007351"/>
                      </a:xfrm>
                      <a:prstGeom prst="rect">
                        <a:avLst/>
                      </a:prstGeom>
                    </p:spPr>
                  </p:pic>
                </p:oleObj>
              </mc:Fallback>
            </mc:AlternateContent>
          </a:graphicData>
        </a:graphic>
      </p:graphicFrame>
    </p:spTree>
    <p:extLst>
      <p:ext uri="{BB962C8B-B14F-4D97-AF65-F5344CB8AC3E}">
        <p14:creationId xmlns:p14="http://schemas.microsoft.com/office/powerpoint/2010/main" val="6545262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a:xfrm>
            <a:off x="457200" y="1600200"/>
            <a:ext cx="6781800" cy="4525963"/>
          </a:xfrm>
        </p:spPr>
        <p:txBody>
          <a:bodyPr>
            <a:normAutofit fontScale="77500" lnSpcReduction="20000"/>
          </a:bodyPr>
          <a:lstStyle/>
          <a:p>
            <a:r>
              <a:rPr lang="en-US" dirty="0" smtClean="0"/>
              <a:t>Z-order Curve</a:t>
            </a:r>
            <a:r>
              <a:rPr lang="en-US" baseline="30000" dirty="0" smtClean="0"/>
              <a:t>[6]</a:t>
            </a:r>
          </a:p>
          <a:p>
            <a:pPr lvl="1"/>
            <a:r>
              <a:rPr lang="en-US" dirty="0" smtClean="0"/>
              <a:t>Impractical for combinations minimizing and maximizing of attributes</a:t>
            </a:r>
          </a:p>
          <a:p>
            <a:pPr lvl="1"/>
            <a:r>
              <a:rPr lang="en-US" dirty="0" smtClean="0"/>
              <a:t>Computation/re-computation of Z-Curve sequence could be time consuming</a:t>
            </a:r>
          </a:p>
          <a:p>
            <a:r>
              <a:rPr lang="en-US" dirty="0" smtClean="0"/>
              <a:t>Nearest-Neighbor</a:t>
            </a:r>
            <a:r>
              <a:rPr lang="en-US" baseline="30000" dirty="0" smtClean="0"/>
              <a:t>[8]</a:t>
            </a:r>
          </a:p>
          <a:p>
            <a:pPr lvl="1"/>
            <a:r>
              <a:rPr lang="en-US" dirty="0" smtClean="0"/>
              <a:t>Find the first skyline, and </a:t>
            </a:r>
            <a:r>
              <a:rPr lang="en-US" dirty="0" err="1" smtClean="0"/>
              <a:t>enqueue</a:t>
            </a:r>
            <a:r>
              <a:rPr lang="en-US" dirty="0" smtClean="0"/>
              <a:t> split regions</a:t>
            </a:r>
          </a:p>
          <a:p>
            <a:pPr lvl="1"/>
            <a:r>
              <a:rPr lang="en-US" dirty="0" smtClean="0"/>
              <a:t>Could result in long queue, and consume large amount of memory</a:t>
            </a:r>
          </a:p>
          <a:p>
            <a:r>
              <a:rPr lang="en-US" dirty="0" smtClean="0"/>
              <a:t>BBS</a:t>
            </a:r>
            <a:r>
              <a:rPr lang="en-US" baseline="30000" dirty="0" smtClean="0"/>
              <a:t>[8]</a:t>
            </a:r>
          </a:p>
          <a:p>
            <a:pPr lvl="1"/>
            <a:r>
              <a:rPr lang="en-US" dirty="0" smtClean="0"/>
              <a:t>Based on spatial index (R-Tree)</a:t>
            </a:r>
          </a:p>
          <a:p>
            <a:pPr lvl="1"/>
            <a:r>
              <a:rPr lang="en-US" dirty="0" smtClean="0"/>
              <a:t>Currently the best approach. Our goal is to improve memory usage and performance over BBS</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1676400"/>
            <a:ext cx="1395412" cy="1401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051" y="3227614"/>
            <a:ext cx="166531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2424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fade">
                                      <p:cBhvr>
                                        <p:cTn id="17" dur="500"/>
                                        <p:tgtEl>
                                          <p:spTgt spid="10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fade">
                                      <p:cBhvr>
                                        <p:cTn id="32" dur="500"/>
                                        <p:tgtEl>
                                          <p:spTgt spid="10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Index-Based Pruning Skyline</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6583078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IPS Overview</a:t>
            </a:r>
            <a:endParaRPr lang="en-US" dirty="0"/>
          </a:p>
        </p:txBody>
      </p:sp>
      <p:sp>
        <p:nvSpPr>
          <p:cNvPr id="3" name="Content Placeholder 2"/>
          <p:cNvSpPr>
            <a:spLocks noGrp="1"/>
          </p:cNvSpPr>
          <p:nvPr>
            <p:ph idx="1"/>
          </p:nvPr>
        </p:nvSpPr>
        <p:spPr/>
        <p:txBody>
          <a:bodyPr>
            <a:normAutofit lnSpcReduction="10000"/>
          </a:bodyPr>
          <a:lstStyle/>
          <a:p>
            <a:r>
              <a:rPr lang="en-US" dirty="0" smtClean="0"/>
              <a:t>Indexing: index data points using R-Tree</a:t>
            </a:r>
          </a:p>
          <a:p>
            <a:pPr lvl="1"/>
            <a:r>
              <a:rPr lang="en-US" dirty="0" smtClean="0"/>
              <a:t>Group data points into Minimum Bounding Rectangles (MBR), defined by points (min, max)</a:t>
            </a:r>
          </a:p>
          <a:p>
            <a:pPr lvl="1"/>
            <a:r>
              <a:rPr lang="en-US" dirty="0" smtClean="0"/>
              <a:t>Recursively grouping MBRs into larger MBRs</a:t>
            </a:r>
          </a:p>
          <a:p>
            <a:pPr lvl="1"/>
            <a:r>
              <a:rPr lang="en-US" dirty="0" smtClean="0"/>
              <a:t>We get an index tree</a:t>
            </a:r>
          </a:p>
          <a:p>
            <a:r>
              <a:rPr lang="en-US" dirty="0" smtClean="0"/>
              <a:t>Query evaluation: compute skylines</a:t>
            </a:r>
            <a:endParaRPr lang="en-US" dirty="0"/>
          </a:p>
          <a:p>
            <a:pPr lvl="1"/>
            <a:r>
              <a:rPr lang="en-US" dirty="0" smtClean="0"/>
              <a:t>Use greedy expansion of the index</a:t>
            </a:r>
          </a:p>
          <a:p>
            <a:pPr lvl="1"/>
            <a:r>
              <a:rPr lang="en-US" dirty="0" smtClean="0"/>
              <a:t>Aggressively prune the search space using pruning regions</a:t>
            </a:r>
          </a:p>
          <a:p>
            <a:pPr lvl="1"/>
            <a:endParaRPr lang="en-US" dirty="0" smtClean="0"/>
          </a:p>
        </p:txBody>
      </p:sp>
    </p:spTree>
    <p:extLst>
      <p:ext uri="{BB962C8B-B14F-4D97-AF65-F5344CB8AC3E}">
        <p14:creationId xmlns:p14="http://schemas.microsoft.com/office/powerpoint/2010/main" val="8613299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R-Tree Index</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732598"/>
            <a:ext cx="2209800" cy="215841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732598"/>
            <a:ext cx="2209800" cy="21584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1732598"/>
            <a:ext cx="2209800" cy="215841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1732598"/>
            <a:ext cx="2209800" cy="215841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7857" y="1731783"/>
            <a:ext cx="2930419" cy="1845079"/>
          </a:xfrm>
          <a:prstGeom prst="rect">
            <a:avLst/>
          </a:prstGeom>
        </p:spPr>
      </p:pic>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03744" y="4495800"/>
            <a:ext cx="1936511"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Down Arrow 11"/>
          <p:cNvSpPr/>
          <p:nvPr/>
        </p:nvSpPr>
        <p:spPr>
          <a:xfrm>
            <a:off x="4571999" y="4038600"/>
            <a:ext cx="145143" cy="309608"/>
          </a:xfrm>
          <a:prstGeom prst="down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519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5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026"/>
                                        </p:tgtEl>
                                        <p:attrNameLst>
                                          <p:attrName>style.visibility</p:attrName>
                                        </p:attrNameLst>
                                      </p:cBhvr>
                                      <p:to>
                                        <p:strVal val="visible"/>
                                      </p:to>
                                    </p:set>
                                    <p:animEffect transition="in" filter="fade">
                                      <p:cBhvr>
                                        <p:cTn id="35" dur="25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IPS Algorithm</a:t>
            </a:r>
            <a:endParaRPr lang="en-US" dirty="0"/>
          </a:p>
        </p:txBody>
      </p:sp>
      <p:sp>
        <p:nvSpPr>
          <p:cNvPr id="3" name="Content Placeholder 2"/>
          <p:cNvSpPr>
            <a:spLocks noGrp="1"/>
          </p:cNvSpPr>
          <p:nvPr>
            <p:ph idx="1"/>
          </p:nvPr>
        </p:nvSpPr>
        <p:spPr/>
        <p:txBody>
          <a:bodyPr/>
          <a:lstStyle/>
          <a:p>
            <a:r>
              <a:rPr lang="en-US" dirty="0" smtClean="0"/>
              <a:t>Use greedy expansion of the index</a:t>
            </a:r>
          </a:p>
          <a:p>
            <a:r>
              <a:rPr lang="en-US" dirty="0" smtClean="0"/>
              <a:t>Find the nearest MBR using MINDIST</a:t>
            </a:r>
          </a:p>
          <a:p>
            <a:r>
              <a:rPr lang="en-US" dirty="0" smtClean="0"/>
              <a:t>Insert MBRs into a Priority Queue (min heap)</a:t>
            </a:r>
          </a:p>
          <a:p>
            <a:pPr lvl="1"/>
            <a:r>
              <a:rPr lang="en-US" dirty="0" smtClean="0"/>
              <a:t>Use </a:t>
            </a:r>
            <a:r>
              <a:rPr lang="en-US" dirty="0" err="1" smtClean="0"/>
              <a:t>Mindist</a:t>
            </a:r>
            <a:r>
              <a:rPr lang="en-US" dirty="0" smtClean="0"/>
              <a:t> as queue priority</a:t>
            </a:r>
          </a:p>
          <a:p>
            <a:pPr lvl="1"/>
            <a:r>
              <a:rPr lang="en-US" dirty="0" smtClean="0"/>
              <a:t>Update pruning region after insert</a:t>
            </a:r>
          </a:p>
          <a:p>
            <a:r>
              <a:rPr lang="en-US" dirty="0" smtClean="0"/>
              <a:t>Expand the next node on the queue</a:t>
            </a:r>
          </a:p>
          <a:p>
            <a:r>
              <a:rPr lang="en-US" dirty="0" smtClean="0"/>
              <a:t>Algorithm ends when the heap is empty</a:t>
            </a:r>
          </a:p>
        </p:txBody>
      </p:sp>
    </p:spTree>
    <p:extLst>
      <p:ext uri="{BB962C8B-B14F-4D97-AF65-F5344CB8AC3E}">
        <p14:creationId xmlns:p14="http://schemas.microsoft.com/office/powerpoint/2010/main" val="2870085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IPS Algorithm</a:t>
            </a:r>
            <a:endParaRPr lang="en-US" dirty="0"/>
          </a:p>
        </p:txBody>
      </p:sp>
      <p:pic>
        <p:nvPicPr>
          <p:cNvPr id="6" name="Content Placeholder 5"/>
          <p:cNvPicPr>
            <a:picLocks noGrp="1" noChangeAspect="1"/>
          </p:cNvPicPr>
          <p:nvPr>
            <p:ph idx="1"/>
          </p:nvPr>
        </p:nvPicPr>
        <p:blipFill>
          <a:blip r:embed="rId2"/>
          <a:stretch>
            <a:fillRect/>
          </a:stretch>
        </p:blipFill>
        <p:spPr>
          <a:xfrm>
            <a:off x="1871607" y="1600200"/>
            <a:ext cx="5400786" cy="4525963"/>
          </a:xfrm>
          <a:prstGeom prst="rect">
            <a:avLst/>
          </a:prstGeom>
        </p:spPr>
      </p:pic>
      <p:sp>
        <p:nvSpPr>
          <p:cNvPr id="3" name="TextBox 2"/>
          <p:cNvSpPr txBox="1"/>
          <p:nvPr/>
        </p:nvSpPr>
        <p:spPr>
          <a:xfrm>
            <a:off x="6355824" y="4615190"/>
            <a:ext cx="349776" cy="261610"/>
          </a:xfrm>
          <a:prstGeom prst="rect">
            <a:avLst/>
          </a:prstGeom>
          <a:noFill/>
        </p:spPr>
        <p:txBody>
          <a:bodyPr wrap="none" rtlCol="0">
            <a:spAutoFit/>
          </a:bodyPr>
          <a:lstStyle/>
          <a:p>
            <a:r>
              <a:rPr lang="en-US" sz="1100" dirty="0" smtClean="0"/>
              <a:t>No</a:t>
            </a:r>
            <a:endParaRPr lang="en-US" sz="1100" dirty="0"/>
          </a:p>
        </p:txBody>
      </p:sp>
    </p:spTree>
    <p:extLst>
      <p:ext uri="{BB962C8B-B14F-4D97-AF65-F5344CB8AC3E}">
        <p14:creationId xmlns:p14="http://schemas.microsoft.com/office/powerpoint/2010/main" val="6259807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4267784" y="3663435"/>
            <a:ext cx="626845" cy="267055"/>
          </a:xfrm>
          <a:prstGeom prst="rect">
            <a:avLst/>
          </a:prstGeom>
          <a:solidFill>
            <a:schemeClr val="bg1">
              <a:lumMod val="8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737146" y="3657599"/>
            <a:ext cx="749254" cy="429229"/>
          </a:xfrm>
          <a:prstGeom prst="rect">
            <a:avLst/>
          </a:prstGeom>
          <a:solidFill>
            <a:schemeClr val="bg1">
              <a:lumMod val="8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691191" y="2667000"/>
            <a:ext cx="609600" cy="571145"/>
          </a:xfrm>
          <a:prstGeom prst="rect">
            <a:avLst/>
          </a:prstGeom>
          <a:solidFill>
            <a:schemeClr val="bg1">
              <a:lumMod val="8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878355" y="2743200"/>
            <a:ext cx="626845" cy="990600"/>
          </a:xfrm>
          <a:prstGeom prst="rect">
            <a:avLst/>
          </a:prstGeom>
          <a:solidFill>
            <a:schemeClr val="bg1">
              <a:lumMod val="8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IPS Algorithm Example</a:t>
            </a:r>
            <a:endParaRPr lang="en-US" dirty="0"/>
          </a:p>
        </p:txBody>
      </p:sp>
      <p:sp>
        <p:nvSpPr>
          <p:cNvPr id="3" name="TextBox 2"/>
          <p:cNvSpPr txBox="1"/>
          <p:nvPr/>
        </p:nvSpPr>
        <p:spPr>
          <a:xfrm>
            <a:off x="1371599" y="4953000"/>
            <a:ext cx="877163" cy="369332"/>
          </a:xfrm>
          <a:prstGeom prst="rect">
            <a:avLst/>
          </a:prstGeom>
          <a:noFill/>
        </p:spPr>
        <p:txBody>
          <a:bodyPr wrap="none" rtlCol="0">
            <a:spAutoFit/>
          </a:bodyPr>
          <a:lstStyle/>
          <a:p>
            <a:r>
              <a:rPr lang="en-US" dirty="0" smtClean="0"/>
              <a:t>Queue:</a:t>
            </a:r>
            <a:endParaRPr lang="en-US" dirty="0"/>
          </a:p>
        </p:txBody>
      </p:sp>
      <p:sp>
        <p:nvSpPr>
          <p:cNvPr id="6" name="TextBox 5"/>
          <p:cNvSpPr txBox="1"/>
          <p:nvPr/>
        </p:nvSpPr>
        <p:spPr>
          <a:xfrm>
            <a:off x="1371599" y="5525572"/>
            <a:ext cx="914802" cy="369332"/>
          </a:xfrm>
          <a:prstGeom prst="rect">
            <a:avLst/>
          </a:prstGeom>
          <a:noFill/>
        </p:spPr>
        <p:txBody>
          <a:bodyPr wrap="none" rtlCol="0">
            <a:spAutoFit/>
          </a:bodyPr>
          <a:lstStyle/>
          <a:p>
            <a:r>
              <a:rPr lang="en-US" dirty="0" smtClean="0"/>
              <a:t>Results:</a:t>
            </a:r>
            <a:endParaRPr lang="en-US" dirty="0"/>
          </a:p>
        </p:txBody>
      </p:sp>
      <p:sp>
        <p:nvSpPr>
          <p:cNvPr id="24" name="TextBox 23"/>
          <p:cNvSpPr txBox="1"/>
          <p:nvPr/>
        </p:nvSpPr>
        <p:spPr>
          <a:xfrm>
            <a:off x="2248762" y="4953000"/>
            <a:ext cx="317716" cy="369332"/>
          </a:xfrm>
          <a:prstGeom prst="rect">
            <a:avLst/>
          </a:prstGeom>
          <a:noFill/>
        </p:spPr>
        <p:txBody>
          <a:bodyPr wrap="none" rtlCol="0">
            <a:spAutoFit/>
          </a:bodyPr>
          <a:lstStyle/>
          <a:p>
            <a:r>
              <a:rPr lang="en-US" dirty="0" smtClean="0"/>
              <a:t>A</a:t>
            </a:r>
            <a:endParaRPr lang="en-US" dirty="0"/>
          </a:p>
        </p:txBody>
      </p:sp>
      <p:sp>
        <p:nvSpPr>
          <p:cNvPr id="9" name="TextBox 8"/>
          <p:cNvSpPr txBox="1"/>
          <p:nvPr/>
        </p:nvSpPr>
        <p:spPr>
          <a:xfrm>
            <a:off x="2566478" y="4953000"/>
            <a:ext cx="309700" cy="369332"/>
          </a:xfrm>
          <a:prstGeom prst="rect">
            <a:avLst/>
          </a:prstGeom>
          <a:noFill/>
        </p:spPr>
        <p:txBody>
          <a:bodyPr wrap="none" rtlCol="0">
            <a:spAutoFit/>
          </a:bodyPr>
          <a:lstStyle/>
          <a:p>
            <a:r>
              <a:rPr lang="en-US" dirty="0"/>
              <a:t>B</a:t>
            </a:r>
          </a:p>
        </p:txBody>
      </p:sp>
      <p:pic>
        <p:nvPicPr>
          <p:cNvPr id="12" name="Picture 11"/>
          <p:cNvPicPr>
            <a:picLocks noChangeAspect="1"/>
          </p:cNvPicPr>
          <p:nvPr/>
        </p:nvPicPr>
        <p:blipFill>
          <a:blip r:embed="rId2"/>
          <a:stretch>
            <a:fillRect/>
          </a:stretch>
        </p:blipFill>
        <p:spPr>
          <a:xfrm>
            <a:off x="2077677" y="1417638"/>
            <a:ext cx="4988645" cy="3149600"/>
          </a:xfrm>
          <a:prstGeom prst="rect">
            <a:avLst/>
          </a:prstGeom>
        </p:spPr>
      </p:pic>
      <p:pic>
        <p:nvPicPr>
          <p:cNvPr id="13" name="Picture 12"/>
          <p:cNvPicPr>
            <a:picLocks noChangeAspect="1"/>
          </p:cNvPicPr>
          <p:nvPr/>
        </p:nvPicPr>
        <p:blipFill>
          <a:blip r:embed="rId3"/>
          <a:stretch>
            <a:fillRect/>
          </a:stretch>
        </p:blipFill>
        <p:spPr>
          <a:xfrm>
            <a:off x="2077677" y="1422400"/>
            <a:ext cx="4988645" cy="3149600"/>
          </a:xfrm>
          <a:prstGeom prst="rect">
            <a:avLst/>
          </a:prstGeom>
        </p:spPr>
      </p:pic>
      <p:pic>
        <p:nvPicPr>
          <p:cNvPr id="14" name="Picture 13"/>
          <p:cNvPicPr>
            <a:picLocks noChangeAspect="1"/>
          </p:cNvPicPr>
          <p:nvPr/>
        </p:nvPicPr>
        <p:blipFill>
          <a:blip r:embed="rId4"/>
          <a:stretch>
            <a:fillRect/>
          </a:stretch>
        </p:blipFill>
        <p:spPr>
          <a:xfrm>
            <a:off x="2077677" y="1422400"/>
            <a:ext cx="4988645" cy="3149600"/>
          </a:xfrm>
          <a:prstGeom prst="rect">
            <a:avLst/>
          </a:prstGeom>
        </p:spPr>
      </p:pic>
      <p:pic>
        <p:nvPicPr>
          <p:cNvPr id="15" name="Picture 14"/>
          <p:cNvPicPr>
            <a:picLocks noChangeAspect="1"/>
          </p:cNvPicPr>
          <p:nvPr/>
        </p:nvPicPr>
        <p:blipFill>
          <a:blip r:embed="rId5"/>
          <a:stretch>
            <a:fillRect/>
          </a:stretch>
        </p:blipFill>
        <p:spPr>
          <a:xfrm>
            <a:off x="2077677" y="1422400"/>
            <a:ext cx="4988645" cy="3149600"/>
          </a:xfrm>
          <a:prstGeom prst="rect">
            <a:avLst/>
          </a:prstGeom>
        </p:spPr>
      </p:pic>
      <p:sp>
        <p:nvSpPr>
          <p:cNvPr id="16" name="TextBox 15"/>
          <p:cNvSpPr txBox="1"/>
          <p:nvPr/>
        </p:nvSpPr>
        <p:spPr>
          <a:xfrm>
            <a:off x="2256457" y="4953000"/>
            <a:ext cx="434734" cy="369332"/>
          </a:xfrm>
          <a:prstGeom prst="rect">
            <a:avLst/>
          </a:prstGeom>
          <a:noFill/>
        </p:spPr>
        <p:txBody>
          <a:bodyPr wrap="none" rtlCol="0">
            <a:spAutoFit/>
          </a:bodyPr>
          <a:lstStyle/>
          <a:p>
            <a:r>
              <a:rPr lang="en-US" dirty="0" smtClean="0"/>
              <a:t>A2</a:t>
            </a:r>
            <a:endParaRPr lang="en-US" dirty="0"/>
          </a:p>
        </p:txBody>
      </p:sp>
      <p:sp>
        <p:nvSpPr>
          <p:cNvPr id="22" name="TextBox 21"/>
          <p:cNvSpPr txBox="1"/>
          <p:nvPr/>
        </p:nvSpPr>
        <p:spPr>
          <a:xfrm>
            <a:off x="2691191" y="4953000"/>
            <a:ext cx="434734" cy="369332"/>
          </a:xfrm>
          <a:prstGeom prst="rect">
            <a:avLst/>
          </a:prstGeom>
          <a:noFill/>
        </p:spPr>
        <p:txBody>
          <a:bodyPr wrap="none" rtlCol="0">
            <a:spAutoFit/>
          </a:bodyPr>
          <a:lstStyle/>
          <a:p>
            <a:r>
              <a:rPr lang="en-US" dirty="0" smtClean="0"/>
              <a:t>A1</a:t>
            </a:r>
            <a:endParaRPr lang="en-US" dirty="0"/>
          </a:p>
        </p:txBody>
      </p:sp>
      <p:sp>
        <p:nvSpPr>
          <p:cNvPr id="17" name="TextBox 16"/>
          <p:cNvSpPr txBox="1"/>
          <p:nvPr/>
        </p:nvSpPr>
        <p:spPr>
          <a:xfrm>
            <a:off x="3125925" y="4953000"/>
            <a:ext cx="309700" cy="369332"/>
          </a:xfrm>
          <a:prstGeom prst="rect">
            <a:avLst/>
          </a:prstGeom>
          <a:noFill/>
        </p:spPr>
        <p:txBody>
          <a:bodyPr wrap="none" rtlCol="0">
            <a:spAutoFit/>
          </a:bodyPr>
          <a:lstStyle/>
          <a:p>
            <a:r>
              <a:rPr lang="en-US" dirty="0" smtClean="0"/>
              <a:t>B</a:t>
            </a:r>
            <a:endParaRPr lang="en-US" dirty="0"/>
          </a:p>
        </p:txBody>
      </p:sp>
      <p:pic>
        <p:nvPicPr>
          <p:cNvPr id="21" name="Picture 20"/>
          <p:cNvPicPr>
            <a:picLocks noChangeAspect="1"/>
          </p:cNvPicPr>
          <p:nvPr/>
        </p:nvPicPr>
        <p:blipFill>
          <a:blip r:embed="rId6"/>
          <a:stretch>
            <a:fillRect/>
          </a:stretch>
        </p:blipFill>
        <p:spPr>
          <a:xfrm>
            <a:off x="2077677" y="1422400"/>
            <a:ext cx="4988645" cy="3149600"/>
          </a:xfrm>
          <a:prstGeom prst="rect">
            <a:avLst/>
          </a:prstGeom>
        </p:spPr>
      </p:pic>
      <p:sp>
        <p:nvSpPr>
          <p:cNvPr id="25" name="TextBox 24"/>
          <p:cNvSpPr txBox="1"/>
          <p:nvPr/>
        </p:nvSpPr>
        <p:spPr>
          <a:xfrm>
            <a:off x="2746976" y="3733800"/>
            <a:ext cx="258404" cy="276999"/>
          </a:xfrm>
          <a:prstGeom prst="rect">
            <a:avLst/>
          </a:prstGeom>
          <a:noFill/>
        </p:spPr>
        <p:txBody>
          <a:bodyPr wrap="none" rtlCol="0">
            <a:spAutoFit/>
          </a:bodyPr>
          <a:lstStyle/>
          <a:p>
            <a:r>
              <a:rPr lang="en-US" sz="1200" dirty="0"/>
              <a:t>a</a:t>
            </a:r>
          </a:p>
        </p:txBody>
      </p:sp>
      <p:sp>
        <p:nvSpPr>
          <p:cNvPr id="28" name="TextBox 27"/>
          <p:cNvSpPr txBox="1"/>
          <p:nvPr/>
        </p:nvSpPr>
        <p:spPr>
          <a:xfrm>
            <a:off x="2407620" y="2667000"/>
            <a:ext cx="264816" cy="276999"/>
          </a:xfrm>
          <a:prstGeom prst="rect">
            <a:avLst/>
          </a:prstGeom>
          <a:noFill/>
        </p:spPr>
        <p:txBody>
          <a:bodyPr wrap="none" rtlCol="0">
            <a:spAutoFit/>
          </a:bodyPr>
          <a:lstStyle/>
          <a:p>
            <a:r>
              <a:rPr lang="en-US" sz="1200" dirty="0" smtClean="0"/>
              <a:t>b</a:t>
            </a:r>
            <a:endParaRPr lang="en-US" sz="1200" dirty="0"/>
          </a:p>
        </p:txBody>
      </p:sp>
      <p:sp>
        <p:nvSpPr>
          <p:cNvPr id="29" name="TextBox 28"/>
          <p:cNvSpPr txBox="1"/>
          <p:nvPr/>
        </p:nvSpPr>
        <p:spPr>
          <a:xfrm>
            <a:off x="4038600" y="3872299"/>
            <a:ext cx="250390" cy="276999"/>
          </a:xfrm>
          <a:prstGeom prst="rect">
            <a:avLst/>
          </a:prstGeom>
          <a:noFill/>
        </p:spPr>
        <p:txBody>
          <a:bodyPr wrap="none" rtlCol="0">
            <a:spAutoFit/>
          </a:bodyPr>
          <a:lstStyle/>
          <a:p>
            <a:r>
              <a:rPr lang="en-US" sz="1200" dirty="0" smtClean="0"/>
              <a:t>c</a:t>
            </a:r>
            <a:endParaRPr lang="en-US" sz="1200" dirty="0"/>
          </a:p>
        </p:txBody>
      </p:sp>
      <p:sp>
        <p:nvSpPr>
          <p:cNvPr id="30" name="TextBox 29"/>
          <p:cNvSpPr txBox="1"/>
          <p:nvPr/>
        </p:nvSpPr>
        <p:spPr>
          <a:xfrm>
            <a:off x="4711623" y="4038600"/>
            <a:ext cx="264816" cy="276999"/>
          </a:xfrm>
          <a:prstGeom prst="rect">
            <a:avLst/>
          </a:prstGeom>
          <a:noFill/>
        </p:spPr>
        <p:txBody>
          <a:bodyPr wrap="none" rtlCol="0">
            <a:spAutoFit/>
          </a:bodyPr>
          <a:lstStyle/>
          <a:p>
            <a:r>
              <a:rPr lang="en-US" sz="1200" dirty="0" smtClean="0"/>
              <a:t>d</a:t>
            </a:r>
            <a:endParaRPr lang="en-US" sz="1200" dirty="0"/>
          </a:p>
        </p:txBody>
      </p:sp>
      <p:sp>
        <p:nvSpPr>
          <p:cNvPr id="26" name="TextBox 25"/>
          <p:cNvSpPr txBox="1"/>
          <p:nvPr/>
        </p:nvSpPr>
        <p:spPr>
          <a:xfrm>
            <a:off x="2286401" y="5530964"/>
            <a:ext cx="295274" cy="369332"/>
          </a:xfrm>
          <a:prstGeom prst="rect">
            <a:avLst/>
          </a:prstGeom>
          <a:noFill/>
        </p:spPr>
        <p:txBody>
          <a:bodyPr wrap="none" rtlCol="0">
            <a:spAutoFit/>
          </a:bodyPr>
          <a:lstStyle/>
          <a:p>
            <a:r>
              <a:rPr lang="en-US" dirty="0" smtClean="0"/>
              <a:t>a</a:t>
            </a:r>
            <a:endParaRPr lang="en-US" dirty="0"/>
          </a:p>
        </p:txBody>
      </p:sp>
      <p:sp>
        <p:nvSpPr>
          <p:cNvPr id="32" name="TextBox 31"/>
          <p:cNvSpPr txBox="1"/>
          <p:nvPr/>
        </p:nvSpPr>
        <p:spPr>
          <a:xfrm>
            <a:off x="2566478" y="5536356"/>
            <a:ext cx="306494" cy="369332"/>
          </a:xfrm>
          <a:prstGeom prst="rect">
            <a:avLst/>
          </a:prstGeom>
          <a:noFill/>
        </p:spPr>
        <p:txBody>
          <a:bodyPr wrap="none" rtlCol="0">
            <a:spAutoFit/>
          </a:bodyPr>
          <a:lstStyle/>
          <a:p>
            <a:r>
              <a:rPr lang="en-US" dirty="0" smtClean="0"/>
              <a:t>b</a:t>
            </a:r>
            <a:endParaRPr lang="en-US" dirty="0"/>
          </a:p>
        </p:txBody>
      </p:sp>
      <p:sp>
        <p:nvSpPr>
          <p:cNvPr id="34" name="TextBox 33"/>
          <p:cNvSpPr txBox="1"/>
          <p:nvPr/>
        </p:nvSpPr>
        <p:spPr>
          <a:xfrm>
            <a:off x="3505200" y="4953000"/>
            <a:ext cx="426720" cy="369332"/>
          </a:xfrm>
          <a:prstGeom prst="rect">
            <a:avLst/>
          </a:prstGeom>
          <a:noFill/>
        </p:spPr>
        <p:txBody>
          <a:bodyPr wrap="none" rtlCol="0">
            <a:spAutoFit/>
          </a:bodyPr>
          <a:lstStyle/>
          <a:p>
            <a:r>
              <a:rPr lang="en-US" dirty="0" smtClean="0"/>
              <a:t>B2</a:t>
            </a:r>
            <a:endParaRPr lang="en-US" dirty="0"/>
          </a:p>
        </p:txBody>
      </p:sp>
      <p:sp>
        <p:nvSpPr>
          <p:cNvPr id="38" name="TextBox 37"/>
          <p:cNvSpPr txBox="1"/>
          <p:nvPr/>
        </p:nvSpPr>
        <p:spPr>
          <a:xfrm>
            <a:off x="2873775" y="5536356"/>
            <a:ext cx="282450" cy="369332"/>
          </a:xfrm>
          <a:prstGeom prst="rect">
            <a:avLst/>
          </a:prstGeom>
          <a:noFill/>
        </p:spPr>
        <p:txBody>
          <a:bodyPr wrap="none" rtlCol="0">
            <a:spAutoFit/>
          </a:bodyPr>
          <a:lstStyle/>
          <a:p>
            <a:r>
              <a:rPr lang="en-US" dirty="0" smtClean="0"/>
              <a:t>c</a:t>
            </a:r>
            <a:endParaRPr lang="en-US" dirty="0"/>
          </a:p>
        </p:txBody>
      </p:sp>
      <p:sp>
        <p:nvSpPr>
          <p:cNvPr id="39" name="TextBox 38"/>
          <p:cNvSpPr txBox="1"/>
          <p:nvPr/>
        </p:nvSpPr>
        <p:spPr>
          <a:xfrm>
            <a:off x="3130303" y="5536356"/>
            <a:ext cx="306494" cy="369332"/>
          </a:xfrm>
          <a:prstGeom prst="rect">
            <a:avLst/>
          </a:prstGeom>
          <a:noFill/>
        </p:spPr>
        <p:txBody>
          <a:bodyPr wrap="none" rtlCol="0">
            <a:spAutoFit/>
          </a:bodyPr>
          <a:lstStyle/>
          <a:p>
            <a:r>
              <a:rPr lang="en-US" dirty="0" smtClean="0"/>
              <a:t>d</a:t>
            </a:r>
            <a:endParaRPr lang="en-US" dirty="0"/>
          </a:p>
        </p:txBody>
      </p:sp>
    </p:spTree>
    <p:extLst>
      <p:ext uri="{BB962C8B-B14F-4D97-AF65-F5344CB8AC3E}">
        <p14:creationId xmlns:p14="http://schemas.microsoft.com/office/powerpoint/2010/main" val="247922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24"/>
                                        </p:tgtEl>
                                      </p:cBhvr>
                                    </p:animEffect>
                                    <p:set>
                                      <p:cBhvr>
                                        <p:cTn id="45" dur="1" fill="hold">
                                          <p:stCondLst>
                                            <p:cond delay="499"/>
                                          </p:stCondLst>
                                        </p:cTn>
                                        <p:tgtEl>
                                          <p:spTgt spid="2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9"/>
                                        </p:tgtEl>
                                        <p:attrNameLst>
                                          <p:attrName>style.visibility</p:attrName>
                                        </p:attrNameLst>
                                      </p:cBhvr>
                                      <p:to>
                                        <p:strVal val="hidden"/>
                                      </p:to>
                                    </p:set>
                                  </p:childTnLst>
                                </p:cTn>
                              </p:par>
                              <p:par>
                                <p:cTn id="50" presetID="1"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1" nodeType="clickEffect">
                                  <p:stCondLst>
                                    <p:cond delay="0"/>
                                  </p:stCondLst>
                                  <p:childTnLst>
                                    <p:animEffect transition="out" filter="fade">
                                      <p:cBhvr>
                                        <p:cTn id="82" dur="500"/>
                                        <p:tgtEl>
                                          <p:spTgt spid="16"/>
                                        </p:tgtEl>
                                      </p:cBhvr>
                                    </p:animEffect>
                                    <p:set>
                                      <p:cBhvr>
                                        <p:cTn id="83" dur="1" fill="hold">
                                          <p:stCondLst>
                                            <p:cond delay="499"/>
                                          </p:stCondLst>
                                        </p:cTn>
                                        <p:tgtEl>
                                          <p:spTgt spid="16"/>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500"/>
                                        <p:tgtEl>
                                          <p:spTgt spid="3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500"/>
                                        <p:tgtEl>
                                          <p:spTgt spid="22"/>
                                        </p:tgtEl>
                                      </p:cBhvr>
                                    </p:animEffect>
                                    <p:set>
                                      <p:cBhvr>
                                        <p:cTn id="98" dur="1" fill="hold">
                                          <p:stCondLst>
                                            <p:cond delay="499"/>
                                          </p:stCondLst>
                                        </p:cTn>
                                        <p:tgtEl>
                                          <p:spTgt spid="2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fade">
                                      <p:cBhvr>
                                        <p:cTn id="103" dur="500"/>
                                        <p:tgtEl>
                                          <p:spTgt spid="3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fade">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grpId="1" nodeType="clickEffect">
                                  <p:stCondLst>
                                    <p:cond delay="0"/>
                                  </p:stCondLst>
                                  <p:childTnLst>
                                    <p:animEffect transition="out" filter="fade">
                                      <p:cBhvr>
                                        <p:cTn id="112" dur="500"/>
                                        <p:tgtEl>
                                          <p:spTgt spid="17"/>
                                        </p:tgtEl>
                                      </p:cBhvr>
                                    </p:animEffect>
                                    <p:set>
                                      <p:cBhvr>
                                        <p:cTn id="113" dur="1" fill="hold">
                                          <p:stCondLst>
                                            <p:cond delay="499"/>
                                          </p:stCondLst>
                                        </p:cTn>
                                        <p:tgtEl>
                                          <p:spTgt spid="17"/>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34"/>
                                        </p:tgtEl>
                                        <p:attrNameLst>
                                          <p:attrName>style.visibility</p:attrName>
                                        </p:attrNameLst>
                                      </p:cBhvr>
                                      <p:to>
                                        <p:strVal val="visible"/>
                                      </p:to>
                                    </p:set>
                                    <p:animEffect transition="in" filter="fade">
                                      <p:cBhvr>
                                        <p:cTn id="118" dur="500"/>
                                        <p:tgtEl>
                                          <p:spTgt spid="34"/>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fade">
                                      <p:cBhvr>
                                        <p:cTn id="123" dur="500"/>
                                        <p:tgtEl>
                                          <p:spTgt spid="35"/>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grpId="1" nodeType="clickEffect">
                                  <p:stCondLst>
                                    <p:cond delay="0"/>
                                  </p:stCondLst>
                                  <p:childTnLst>
                                    <p:animEffect transition="out" filter="fade">
                                      <p:cBhvr>
                                        <p:cTn id="127" dur="500"/>
                                        <p:tgtEl>
                                          <p:spTgt spid="34"/>
                                        </p:tgtEl>
                                      </p:cBhvr>
                                    </p:animEffect>
                                    <p:set>
                                      <p:cBhvr>
                                        <p:cTn id="128" dur="1" fill="hold">
                                          <p:stCondLst>
                                            <p:cond delay="499"/>
                                          </p:stCondLst>
                                        </p:cTn>
                                        <p:tgtEl>
                                          <p:spTgt spid="34"/>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38"/>
                                        </p:tgtEl>
                                        <p:attrNameLst>
                                          <p:attrName>style.visibility</p:attrName>
                                        </p:attrNameLst>
                                      </p:cBhvr>
                                      <p:to>
                                        <p:strVal val="visible"/>
                                      </p:to>
                                    </p:set>
                                    <p:animEffect transition="in" filter="fade">
                                      <p:cBhvr>
                                        <p:cTn id="133" dur="500"/>
                                        <p:tgtEl>
                                          <p:spTgt spid="38"/>
                                        </p:tgtEl>
                                      </p:cBhvr>
                                    </p:animEffect>
                                  </p:childTnLst>
                                </p:cTn>
                              </p:par>
                            </p:childTnLst>
                          </p:cTn>
                        </p:par>
                        <p:par>
                          <p:cTn id="134" fill="hold">
                            <p:stCondLst>
                              <p:cond delay="500"/>
                            </p:stCondLst>
                            <p:childTnLst>
                              <p:par>
                                <p:cTn id="135" presetID="10" presetClass="entr" presetSubtype="0" fill="hold" grpId="0" nodeType="after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fade">
                                      <p:cBhvr>
                                        <p:cTn id="137" dur="500"/>
                                        <p:tgtEl>
                                          <p:spTgt spid="39"/>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40"/>
                                        </p:tgtEl>
                                        <p:attrNameLst>
                                          <p:attrName>style.visibility</p:attrName>
                                        </p:attrNameLst>
                                      </p:cBhvr>
                                      <p:to>
                                        <p:strVal val="visible"/>
                                      </p:to>
                                    </p:set>
                                    <p:animEffect transition="in" filter="fade">
                                      <p:cBhvr>
                                        <p:cTn id="14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5" grpId="0" animBg="1"/>
      <p:bldP spid="33" grpId="0" animBg="1"/>
      <p:bldP spid="31" grpId="0" animBg="1"/>
      <p:bldP spid="3" grpId="0"/>
      <p:bldP spid="6" grpId="0"/>
      <p:bldP spid="24" grpId="0"/>
      <p:bldP spid="24" grpId="1"/>
      <p:bldP spid="9" grpId="0"/>
      <p:bldP spid="9" grpId="1"/>
      <p:bldP spid="16" grpId="0"/>
      <p:bldP spid="16" grpId="1"/>
      <p:bldP spid="22" grpId="0"/>
      <p:bldP spid="22" grpId="1"/>
      <p:bldP spid="17" grpId="0"/>
      <p:bldP spid="17" grpId="1"/>
      <p:bldP spid="25" grpId="0"/>
      <p:bldP spid="28" grpId="0"/>
      <p:bldP spid="29" grpId="0"/>
      <p:bldP spid="30" grpId="0"/>
      <p:bldP spid="26" grpId="0"/>
      <p:bldP spid="32" grpId="0"/>
      <p:bldP spid="34" grpId="0"/>
      <p:bldP spid="34" grpId="1"/>
      <p:bldP spid="38"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a:t>
            </a:r>
            <a:endParaRPr lang="en-US" dirty="0"/>
          </a:p>
        </p:txBody>
      </p:sp>
      <p:sp>
        <p:nvSpPr>
          <p:cNvPr id="3" name="Content Placeholder 2"/>
          <p:cNvSpPr>
            <a:spLocks noGrp="1"/>
          </p:cNvSpPr>
          <p:nvPr>
            <p:ph idx="1"/>
          </p:nvPr>
        </p:nvSpPr>
        <p:spPr/>
        <p:txBody>
          <a:bodyPr/>
          <a:lstStyle/>
          <a:p>
            <a:pPr marL="0" indent="0" algn="ctr">
              <a:buNone/>
            </a:pPr>
            <a:r>
              <a:rPr lang="en-US" dirty="0" smtClean="0"/>
              <a:t>Dr. Wei-Shinn Ku, CSSE (Major </a:t>
            </a:r>
            <a:r>
              <a:rPr lang="en-US" dirty="0"/>
              <a:t>P</a:t>
            </a:r>
            <a:r>
              <a:rPr lang="en-US" dirty="0" smtClean="0"/>
              <a:t>rofessor)</a:t>
            </a:r>
          </a:p>
          <a:p>
            <a:pPr marL="0" indent="0" algn="ctr">
              <a:buNone/>
            </a:pPr>
            <a:r>
              <a:rPr lang="en-US" dirty="0" smtClean="0"/>
              <a:t>Dr. James Cross, CSSE</a:t>
            </a:r>
          </a:p>
          <a:p>
            <a:pPr marL="0" indent="0" algn="ctr">
              <a:buNone/>
            </a:pPr>
            <a:r>
              <a:rPr lang="en-US" dirty="0" smtClean="0"/>
              <a:t>Dr. Alvin Lim, CSSE</a:t>
            </a:r>
          </a:p>
          <a:p>
            <a:pPr marL="0" indent="0" algn="ctr">
              <a:buNone/>
            </a:pPr>
            <a:r>
              <a:rPr lang="en-US" dirty="0" smtClean="0"/>
              <a:t>Dr. Xiao Qin, CSSE</a:t>
            </a:r>
          </a:p>
          <a:p>
            <a:pPr marL="0" indent="0" algn="ctr">
              <a:buNone/>
            </a:pPr>
            <a:r>
              <a:rPr lang="en-US" dirty="0" smtClean="0"/>
              <a:t>Dr. Edward Thomas, Physics (Outside Reader)</a:t>
            </a:r>
            <a:endParaRPr lang="en-US" dirty="0"/>
          </a:p>
        </p:txBody>
      </p:sp>
    </p:spTree>
    <p:extLst>
      <p:ext uri="{BB962C8B-B14F-4D97-AF65-F5344CB8AC3E}">
        <p14:creationId xmlns:p14="http://schemas.microsoft.com/office/powerpoint/2010/main" val="2398633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 Region</a:t>
            </a:r>
            <a:endParaRPr lang="en-US" dirty="0"/>
          </a:p>
        </p:txBody>
      </p:sp>
      <p:sp>
        <p:nvSpPr>
          <p:cNvPr id="3" name="Content Placeholder 2"/>
          <p:cNvSpPr>
            <a:spLocks noGrp="1"/>
          </p:cNvSpPr>
          <p:nvPr>
            <p:ph idx="1"/>
          </p:nvPr>
        </p:nvSpPr>
        <p:spPr/>
        <p:txBody>
          <a:bodyPr/>
          <a:lstStyle/>
          <a:p>
            <a:r>
              <a:rPr lang="en-US" dirty="0" smtClean="0"/>
              <a:t>A region in data space that can be pruned from searching</a:t>
            </a:r>
          </a:p>
          <a:p>
            <a:r>
              <a:rPr lang="en-US" dirty="0" smtClean="0"/>
              <a:t>Regions that cannot contain skyline points, since it’s dominated by one or more data items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4398106"/>
            <a:ext cx="1876687" cy="1895740"/>
          </a:xfrm>
          <a:prstGeom prst="rect">
            <a:avLst/>
          </a:prstGeom>
        </p:spPr>
      </p:pic>
      <p:sp>
        <p:nvSpPr>
          <p:cNvPr id="5" name="TextBox 4"/>
          <p:cNvSpPr txBox="1"/>
          <p:nvPr/>
        </p:nvSpPr>
        <p:spPr>
          <a:xfrm>
            <a:off x="2971800" y="4699923"/>
            <a:ext cx="1371600" cy="523220"/>
          </a:xfrm>
          <a:prstGeom prst="rect">
            <a:avLst/>
          </a:prstGeom>
          <a:noFill/>
        </p:spPr>
        <p:txBody>
          <a:bodyPr wrap="square" rtlCol="0">
            <a:spAutoFit/>
          </a:bodyPr>
          <a:lstStyle/>
          <a:p>
            <a:r>
              <a:rPr lang="en-US" sz="1400" dirty="0" smtClean="0"/>
              <a:t>Minimize all attributes</a:t>
            </a:r>
            <a:endParaRPr lang="en-US" sz="1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1629" y="4029989"/>
            <a:ext cx="2399939" cy="2447619"/>
          </a:xfrm>
          <a:prstGeom prst="rect">
            <a:avLst/>
          </a:prstGeom>
        </p:spPr>
      </p:pic>
      <p:sp>
        <p:nvSpPr>
          <p:cNvPr id="7" name="TextBox 6"/>
          <p:cNvSpPr txBox="1"/>
          <p:nvPr/>
        </p:nvSpPr>
        <p:spPr>
          <a:xfrm>
            <a:off x="6858000" y="4699923"/>
            <a:ext cx="1687286" cy="523220"/>
          </a:xfrm>
          <a:prstGeom prst="rect">
            <a:avLst/>
          </a:prstGeom>
          <a:noFill/>
        </p:spPr>
        <p:txBody>
          <a:bodyPr wrap="square" rtlCol="0">
            <a:spAutoFit/>
          </a:bodyPr>
          <a:lstStyle/>
          <a:p>
            <a:r>
              <a:rPr lang="en-US" sz="1400" dirty="0" smtClean="0"/>
              <a:t>Minimize: P/E, Price</a:t>
            </a:r>
          </a:p>
          <a:p>
            <a:r>
              <a:rPr lang="en-US" sz="1400" dirty="0" smtClean="0"/>
              <a:t>Maximize: Yield</a:t>
            </a:r>
            <a:endParaRPr lang="en-US" sz="1400" dirty="0"/>
          </a:p>
        </p:txBody>
      </p:sp>
    </p:spTree>
    <p:extLst>
      <p:ext uri="{BB962C8B-B14F-4D97-AF65-F5344CB8AC3E}">
        <p14:creationId xmlns:p14="http://schemas.microsoft.com/office/powerpoint/2010/main" val="2972799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Experimental Evaluation</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42341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Data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Synthetic generated data points</a:t>
            </a:r>
          </a:p>
          <a:p>
            <a:r>
              <a:rPr lang="en-US" dirty="0" smtClean="0"/>
              <a:t>Data point distribution</a:t>
            </a:r>
          </a:p>
          <a:p>
            <a:pPr lvl="1"/>
            <a:r>
              <a:rPr lang="en-US" dirty="0" smtClean="0"/>
              <a:t>Uniformed: data uniformly distributed in the search space</a:t>
            </a:r>
          </a:p>
          <a:p>
            <a:pPr lvl="1"/>
            <a:r>
              <a:rPr lang="en-US" dirty="0" smtClean="0"/>
              <a:t>Rising: the attributes are correlated to the first attribute</a:t>
            </a:r>
          </a:p>
          <a:p>
            <a:pPr lvl="1"/>
            <a:r>
              <a:rPr lang="en-US" dirty="0" smtClean="0"/>
              <a:t>Falling: the attribute are inversely correlated to the first attribute</a:t>
            </a:r>
          </a:p>
          <a:p>
            <a:r>
              <a:rPr lang="en-US" dirty="0" smtClean="0"/>
              <a:t>Date Size</a:t>
            </a:r>
          </a:p>
          <a:p>
            <a:pPr lvl="1"/>
            <a:r>
              <a:rPr lang="en-US" dirty="0" smtClean="0"/>
              <a:t>Record count: 20,000 to 100,000</a:t>
            </a:r>
          </a:p>
          <a:p>
            <a:pPr lvl="1"/>
            <a:r>
              <a:rPr lang="en-US" dirty="0" smtClean="0"/>
              <a:t>Dimension: 2 to 10</a:t>
            </a:r>
          </a:p>
        </p:txBody>
      </p:sp>
    </p:spTree>
    <p:extLst>
      <p:ext uri="{BB962C8B-B14F-4D97-AF65-F5344CB8AC3E}">
        <p14:creationId xmlns:p14="http://schemas.microsoft.com/office/powerpoint/2010/main" val="37916296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Evaluation Data</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9018" y="1417638"/>
            <a:ext cx="4525963" cy="4525963"/>
          </a:xfrm>
        </p:spPr>
      </p:pic>
      <p:sp>
        <p:nvSpPr>
          <p:cNvPr id="9" name="TextBox 8"/>
          <p:cNvSpPr txBox="1"/>
          <p:nvPr/>
        </p:nvSpPr>
        <p:spPr>
          <a:xfrm>
            <a:off x="2673370" y="5943601"/>
            <a:ext cx="3797258" cy="369332"/>
          </a:xfrm>
          <a:prstGeom prst="rect">
            <a:avLst/>
          </a:prstGeom>
          <a:noFill/>
        </p:spPr>
        <p:txBody>
          <a:bodyPr wrap="none" rtlCol="0">
            <a:spAutoFit/>
          </a:bodyPr>
          <a:lstStyle/>
          <a:p>
            <a:r>
              <a:rPr lang="en-US" dirty="0" smtClean="0"/>
              <a:t>Uniform; 10,000 points, 2-dimensional</a:t>
            </a:r>
            <a:endParaRPr lang="en-US" dirty="0"/>
          </a:p>
        </p:txBody>
      </p:sp>
      <p:pic>
        <p:nvPicPr>
          <p:cNvPr id="10" name="Picture 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14600" y="1600200"/>
            <a:ext cx="4191000" cy="4191000"/>
          </a:xfrm>
          <a:prstGeom prst="rect">
            <a:avLst/>
          </a:prstGeom>
        </p:spPr>
      </p:pic>
    </p:spTree>
    <p:extLst>
      <p:ext uri="{BB962C8B-B14F-4D97-AF65-F5344CB8AC3E}">
        <p14:creationId xmlns:p14="http://schemas.microsoft.com/office/powerpoint/2010/main" val="61545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Evaluation Data</a:t>
            </a:r>
            <a:endParaRPr lang="en-US" dirty="0"/>
          </a:p>
        </p:txBody>
      </p:sp>
      <p:sp>
        <p:nvSpPr>
          <p:cNvPr id="9" name="TextBox 8"/>
          <p:cNvSpPr txBox="1"/>
          <p:nvPr/>
        </p:nvSpPr>
        <p:spPr>
          <a:xfrm>
            <a:off x="2673370" y="5943601"/>
            <a:ext cx="3574505" cy="369332"/>
          </a:xfrm>
          <a:prstGeom prst="rect">
            <a:avLst/>
          </a:prstGeom>
          <a:noFill/>
        </p:spPr>
        <p:txBody>
          <a:bodyPr wrap="none" rtlCol="0">
            <a:spAutoFit/>
          </a:bodyPr>
          <a:lstStyle/>
          <a:p>
            <a:r>
              <a:rPr lang="en-US" dirty="0" smtClean="0"/>
              <a:t>Rising; 10,000 points, 2-dimensional</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09018" y="1417637"/>
            <a:ext cx="4525963" cy="4525963"/>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38400" y="1524000"/>
            <a:ext cx="4290589" cy="4290589"/>
          </a:xfrm>
          <a:prstGeom prst="rect">
            <a:avLst/>
          </a:prstGeom>
        </p:spPr>
      </p:pic>
    </p:spTree>
    <p:extLst>
      <p:ext uri="{BB962C8B-B14F-4D97-AF65-F5344CB8AC3E}">
        <p14:creationId xmlns:p14="http://schemas.microsoft.com/office/powerpoint/2010/main" val="4087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Evaluations</a:t>
            </a:r>
            <a:endParaRPr lang="en-US" dirty="0"/>
          </a:p>
        </p:txBody>
      </p:sp>
      <p:sp>
        <p:nvSpPr>
          <p:cNvPr id="3" name="Content Placeholder 2"/>
          <p:cNvSpPr>
            <a:spLocks noGrp="1"/>
          </p:cNvSpPr>
          <p:nvPr>
            <p:ph idx="1"/>
          </p:nvPr>
        </p:nvSpPr>
        <p:spPr/>
        <p:txBody>
          <a:bodyPr/>
          <a:lstStyle/>
          <a:p>
            <a:r>
              <a:rPr lang="en-US" dirty="0" smtClean="0"/>
              <a:t>Dominance Test: how many dominance comparisons performed by the algorithm</a:t>
            </a:r>
          </a:p>
          <a:p>
            <a:r>
              <a:rPr lang="en-US" dirty="0" smtClean="0"/>
              <a:t>Index Percentage: amount of memory overhead of the index</a:t>
            </a:r>
            <a:endParaRPr lang="en-US" dirty="0"/>
          </a:p>
        </p:txBody>
      </p:sp>
    </p:spTree>
    <p:extLst>
      <p:ext uri="{BB962C8B-B14F-4D97-AF65-F5344CB8AC3E}">
        <p14:creationId xmlns:p14="http://schemas.microsoft.com/office/powerpoint/2010/main" val="27316731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Dominance Tests</a:t>
            </a:r>
            <a:endParaRPr lang="en-US" dirty="0"/>
          </a:p>
        </p:txBody>
      </p:sp>
      <p:pic>
        <p:nvPicPr>
          <p:cNvPr id="7" name="Content Placeholder 6"/>
          <p:cNvPicPr>
            <a:picLocks noGrp="1" noChangeAspect="1"/>
          </p:cNvPicPr>
          <p:nvPr>
            <p:ph idx="1"/>
          </p:nvPr>
        </p:nvPicPr>
        <p:blipFill rotWithShape="1">
          <a:blip r:embed="rId2"/>
          <a:srcRect l="19246" t="6734" r="16786" b="2350"/>
          <a:stretch/>
        </p:blipFill>
        <p:spPr>
          <a:xfrm>
            <a:off x="2282972" y="1417638"/>
            <a:ext cx="4578056" cy="4754136"/>
          </a:xfrm>
          <a:prstGeom prst="rect">
            <a:avLst/>
          </a:prstGeom>
        </p:spPr>
      </p:pic>
    </p:spTree>
    <p:extLst>
      <p:ext uri="{BB962C8B-B14F-4D97-AF65-F5344CB8AC3E}">
        <p14:creationId xmlns:p14="http://schemas.microsoft.com/office/powerpoint/2010/main" val="42154525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 Overhead</a:t>
            </a:r>
            <a:endParaRPr lang="en-US" dirty="0"/>
          </a:p>
        </p:txBody>
      </p:sp>
      <p:pic>
        <p:nvPicPr>
          <p:cNvPr id="4" name="Content Placeholder 3"/>
          <p:cNvPicPr>
            <a:picLocks noGrp="1" noChangeAspect="1"/>
          </p:cNvPicPr>
          <p:nvPr>
            <p:ph idx="1"/>
          </p:nvPr>
        </p:nvPicPr>
        <p:blipFill rotWithShape="1">
          <a:blip r:embed="rId2"/>
          <a:srcRect l="20476" t="13469" r="18017" b="2350"/>
          <a:stretch/>
        </p:blipFill>
        <p:spPr>
          <a:xfrm>
            <a:off x="2347119" y="1417638"/>
            <a:ext cx="4449762" cy="4449762"/>
          </a:xfrm>
          <a:prstGeom prst="rect">
            <a:avLst/>
          </a:prstGeom>
        </p:spPr>
      </p:pic>
    </p:spTree>
    <p:extLst>
      <p:ext uri="{BB962C8B-B14F-4D97-AF65-F5344CB8AC3E}">
        <p14:creationId xmlns:p14="http://schemas.microsoft.com/office/powerpoint/2010/main" val="39245815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Our technique IPS and early pruning has been able to provide less dominance tests and faster running time. </a:t>
            </a:r>
            <a:endParaRPr lang="en-US" dirty="0"/>
          </a:p>
        </p:txBody>
      </p:sp>
    </p:spTree>
    <p:extLst>
      <p:ext uri="{BB962C8B-B14F-4D97-AF65-F5344CB8AC3E}">
        <p14:creationId xmlns:p14="http://schemas.microsoft.com/office/powerpoint/2010/main" val="34168008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MDPX </a:t>
            </a:r>
            <a:r>
              <a:rPr lang="en-US" dirty="0" smtClean="0"/>
              <a:t>and </a:t>
            </a:r>
            <a:r>
              <a:rPr lang="en-US" dirty="0" smtClean="0"/>
              <a:t>Hierarchical Relational </a:t>
            </a:r>
            <a:r>
              <a:rPr lang="en-US" dirty="0" smtClean="0"/>
              <a:t>Database</a:t>
            </a:r>
            <a:endParaRPr lang="en-US" dirty="0"/>
          </a:p>
        </p:txBody>
      </p:sp>
      <p:sp>
        <p:nvSpPr>
          <p:cNvPr id="6" name="Tex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1749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Computer databases are ubiquitous and play an important role in most software projects. Although database systems has been used for more than five decades, there are still challenges to be solved. This study is composed of three parts. The first part studies hierarchical data in relational database and proposes an index to facilitate query evaluation. The second part details an index and algorithm for evaluating skyline operation in database. Final and the third part explorers the advantages and disadvantages of moving from relational database to semantic web data model using RDF.</a:t>
            </a:r>
            <a:endParaRPr lang="en-US" dirty="0"/>
          </a:p>
        </p:txBody>
      </p:sp>
    </p:spTree>
    <p:extLst>
      <p:ext uri="{BB962C8B-B14F-4D97-AF65-F5344CB8AC3E}">
        <p14:creationId xmlns:p14="http://schemas.microsoft.com/office/powerpoint/2010/main" val="654425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MDPX</a:t>
            </a:r>
            <a:endParaRPr lang="en-US" dirty="0"/>
          </a:p>
        </p:txBody>
      </p:sp>
      <p:sp>
        <p:nvSpPr>
          <p:cNvPr id="5" name="Content Placeholder 4"/>
          <p:cNvSpPr>
            <a:spLocks noGrp="1"/>
          </p:cNvSpPr>
          <p:nvPr>
            <p:ph idx="1"/>
          </p:nvPr>
        </p:nvSpPr>
        <p:spPr/>
        <p:txBody>
          <a:bodyPr/>
          <a:lstStyle/>
          <a:p>
            <a:r>
              <a:rPr lang="en-US" dirty="0" smtClean="0"/>
              <a:t>Multi-institutional Advanced plasma experiment facility at Auburn University</a:t>
            </a:r>
          </a:p>
          <a:p>
            <a:r>
              <a:rPr lang="en-US" dirty="0" smtClean="0"/>
              <a:t>Built around 2013</a:t>
            </a:r>
          </a:p>
          <a:p>
            <a:r>
              <a:rPr lang="en-US" dirty="0" smtClean="0"/>
              <a:t>Directed by Dr. Edward Thomas, Jr</a:t>
            </a:r>
          </a:p>
          <a:p>
            <a:r>
              <a:rPr lang="en-US" dirty="0" smtClean="0"/>
              <a:t>Consists many devices that requires software control and coordination</a:t>
            </a:r>
          </a:p>
        </p:txBody>
      </p:sp>
    </p:spTree>
    <p:extLst>
      <p:ext uri="{BB962C8B-B14F-4D97-AF65-F5344CB8AC3E}">
        <p14:creationId xmlns:p14="http://schemas.microsoft.com/office/powerpoint/2010/main" val="31799213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Pictures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33549"/>
            <a:ext cx="3124200" cy="41624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250" y="2057398"/>
            <a:ext cx="4781550" cy="3514725"/>
          </a:xfrm>
          <a:prstGeom prst="rect">
            <a:avLst/>
          </a:prstGeom>
        </p:spPr>
      </p:pic>
      <p:sp>
        <p:nvSpPr>
          <p:cNvPr id="6" name="TextBox 5"/>
          <p:cNvSpPr txBox="1"/>
          <p:nvPr/>
        </p:nvSpPr>
        <p:spPr>
          <a:xfrm>
            <a:off x="1740231" y="6211883"/>
            <a:ext cx="5663538" cy="369332"/>
          </a:xfrm>
          <a:prstGeom prst="rect">
            <a:avLst/>
          </a:prstGeom>
          <a:noFill/>
        </p:spPr>
        <p:txBody>
          <a:bodyPr wrap="none" rtlCol="0">
            <a:spAutoFit/>
          </a:bodyPr>
          <a:lstStyle/>
          <a:p>
            <a:r>
              <a:rPr lang="en-US" dirty="0"/>
              <a:t>Video: https://www.youtube.com/watch?v=UUudF9pZV3k</a:t>
            </a:r>
          </a:p>
        </p:txBody>
      </p:sp>
    </p:spTree>
    <p:extLst>
      <p:ext uri="{BB962C8B-B14F-4D97-AF65-F5344CB8AC3E}">
        <p14:creationId xmlns:p14="http://schemas.microsoft.com/office/powerpoint/2010/main" val="38143612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MDPX Control and Data Acquisition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Computer Control System</a:t>
            </a:r>
          </a:p>
          <a:p>
            <a:pPr lvl="1"/>
            <a:r>
              <a:rPr lang="en-US" dirty="0" err="1" smtClean="0"/>
              <a:t>LabView</a:t>
            </a:r>
            <a:r>
              <a:rPr lang="en-US" dirty="0" smtClean="0"/>
              <a:t> control software</a:t>
            </a:r>
          </a:p>
          <a:p>
            <a:pPr lvl="1"/>
            <a:r>
              <a:rPr lang="en-US" dirty="0" smtClean="0"/>
              <a:t>Communication with physical devices through National Instruments PXIe-1075 Chassis</a:t>
            </a:r>
          </a:p>
          <a:p>
            <a:pPr lvl="1"/>
            <a:r>
              <a:rPr lang="en-US" dirty="0" smtClean="0"/>
              <a:t>Data is taken by </a:t>
            </a:r>
            <a:r>
              <a:rPr lang="en-US" dirty="0" err="1" smtClean="0"/>
              <a:t>LabView</a:t>
            </a:r>
            <a:r>
              <a:rPr lang="en-US" dirty="0" smtClean="0"/>
              <a:t> software and archived in various forms</a:t>
            </a:r>
          </a:p>
          <a:p>
            <a:r>
              <a:rPr lang="en-US" dirty="0" smtClean="0"/>
              <a:t>Data Storage</a:t>
            </a:r>
          </a:p>
          <a:p>
            <a:pPr lvl="1"/>
            <a:r>
              <a:rPr lang="en-US" dirty="0" smtClean="0"/>
              <a:t>Disk storage: raw measurements, image and video files</a:t>
            </a:r>
          </a:p>
          <a:p>
            <a:pPr lvl="1"/>
            <a:r>
              <a:rPr lang="en-US" dirty="0" smtClean="0"/>
              <a:t>Searchable catalog: relational database</a:t>
            </a:r>
          </a:p>
          <a:p>
            <a:pPr lvl="1"/>
            <a:endParaRPr lang="en-US" dirty="0"/>
          </a:p>
        </p:txBody>
      </p:sp>
    </p:spTree>
    <p:extLst>
      <p:ext uri="{BB962C8B-B14F-4D97-AF65-F5344CB8AC3E}">
        <p14:creationId xmlns:p14="http://schemas.microsoft.com/office/powerpoint/2010/main" val="23439401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MDPX Control and Data Acquisition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1160" y="1600200"/>
            <a:ext cx="6761679" cy="4525963"/>
          </a:xfrm>
        </p:spPr>
      </p:pic>
      <p:sp>
        <p:nvSpPr>
          <p:cNvPr id="7" name="Rectangle 6"/>
          <p:cNvSpPr/>
          <p:nvPr/>
        </p:nvSpPr>
        <p:spPr>
          <a:xfrm>
            <a:off x="2438400" y="5181600"/>
            <a:ext cx="2590800" cy="1066800"/>
          </a:xfrm>
          <a:prstGeom prst="rect">
            <a:avLst/>
          </a:prstGeom>
          <a:solidFill>
            <a:schemeClr val="accent5">
              <a:lumMod val="75000"/>
            </a:schemeClr>
          </a:solidFill>
          <a:ln w="3175">
            <a:solidFill>
              <a:schemeClr val="bg1">
                <a:lumMod val="95000"/>
              </a:schemeClr>
            </a:solidFill>
          </a:ln>
          <a:effectLst>
            <a:outerShdw blurRad="50800" dist="38100" dir="2700000" sx="98000" sy="98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Magnetic Disk 5"/>
          <p:cNvSpPr/>
          <p:nvPr/>
        </p:nvSpPr>
        <p:spPr>
          <a:xfrm>
            <a:off x="2743200" y="5334000"/>
            <a:ext cx="457200" cy="563563"/>
          </a:xfrm>
          <a:prstGeom prst="flowChartMagneticDisk">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3879501" y="5333999"/>
            <a:ext cx="457200" cy="563563"/>
          </a:xfrm>
          <a:prstGeom prst="flowChartMagneticDisk">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630791" y="5910282"/>
            <a:ext cx="954620" cy="276999"/>
          </a:xfrm>
          <a:prstGeom prst="rect">
            <a:avLst/>
          </a:prstGeom>
          <a:noFill/>
        </p:spPr>
        <p:txBody>
          <a:bodyPr wrap="none" rtlCol="0">
            <a:spAutoFit/>
          </a:bodyPr>
          <a:lstStyle/>
          <a:p>
            <a:r>
              <a:rPr lang="en-US" sz="1200" dirty="0" smtClean="0"/>
              <a:t>Disk Storage</a:t>
            </a:r>
            <a:endParaRPr lang="en-US" sz="1200" dirty="0"/>
          </a:p>
        </p:txBody>
      </p:sp>
      <p:sp>
        <p:nvSpPr>
          <p:cNvPr id="11" name="TextBox 10"/>
          <p:cNvSpPr txBox="1"/>
          <p:nvPr/>
        </p:nvSpPr>
        <p:spPr>
          <a:xfrm>
            <a:off x="2560639" y="5847060"/>
            <a:ext cx="947914" cy="461665"/>
          </a:xfrm>
          <a:prstGeom prst="rect">
            <a:avLst/>
          </a:prstGeom>
          <a:noFill/>
        </p:spPr>
        <p:txBody>
          <a:bodyPr wrap="square" rtlCol="0">
            <a:spAutoFit/>
          </a:bodyPr>
          <a:lstStyle/>
          <a:p>
            <a:r>
              <a:rPr lang="en-US" sz="1200" dirty="0" smtClean="0"/>
              <a:t>Relational Database</a:t>
            </a:r>
            <a:endParaRPr lang="en-US" sz="1200" dirty="0"/>
          </a:p>
        </p:txBody>
      </p:sp>
      <p:cxnSp>
        <p:nvCxnSpPr>
          <p:cNvPr id="15" name="Straight Connector 14"/>
          <p:cNvCxnSpPr/>
          <p:nvPr/>
        </p:nvCxnSpPr>
        <p:spPr>
          <a:xfrm>
            <a:off x="2136843" y="4038600"/>
            <a:ext cx="0" cy="17526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133600" y="5791200"/>
            <a:ext cx="30480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rot="16200000">
            <a:off x="865857" y="5600699"/>
            <a:ext cx="1371490" cy="38100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Web Viewer</a:t>
            </a:r>
            <a:endParaRPr lang="en-US" b="1" dirty="0">
              <a:solidFill>
                <a:schemeClr val="tx1"/>
              </a:solidFill>
            </a:endParaRPr>
          </a:p>
        </p:txBody>
      </p:sp>
      <p:cxnSp>
        <p:nvCxnSpPr>
          <p:cNvPr id="24" name="Straight Connector 23"/>
          <p:cNvCxnSpPr/>
          <p:nvPr/>
        </p:nvCxnSpPr>
        <p:spPr>
          <a:xfrm flipH="1">
            <a:off x="1765895" y="5791200"/>
            <a:ext cx="402342"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8338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Database</a:t>
            </a:r>
            <a:endParaRPr lang="en-US" dirty="0"/>
          </a:p>
        </p:txBody>
      </p:sp>
      <p:sp>
        <p:nvSpPr>
          <p:cNvPr id="3" name="Content Placeholder 2"/>
          <p:cNvSpPr>
            <a:spLocks noGrp="1"/>
          </p:cNvSpPr>
          <p:nvPr>
            <p:ph idx="1"/>
          </p:nvPr>
        </p:nvSpPr>
        <p:spPr/>
        <p:txBody>
          <a:bodyPr/>
          <a:lstStyle/>
          <a:p>
            <a:r>
              <a:rPr lang="en-US" dirty="0" smtClean="0"/>
              <a:t>Searchable experiment metadata</a:t>
            </a:r>
          </a:p>
          <a:p>
            <a:pPr lvl="1"/>
            <a:r>
              <a:rPr lang="en-US" dirty="0" smtClean="0"/>
              <a:t>Experiment date, researcher, operator</a:t>
            </a:r>
          </a:p>
          <a:p>
            <a:r>
              <a:rPr lang="en-US" dirty="0" smtClean="0"/>
              <a:t>Experiment configuration</a:t>
            </a:r>
          </a:p>
          <a:p>
            <a:pPr lvl="1"/>
            <a:r>
              <a:rPr lang="en-US" dirty="0" smtClean="0"/>
              <a:t>Which parts are used</a:t>
            </a:r>
          </a:p>
          <a:p>
            <a:pPr lvl="1"/>
            <a:r>
              <a:rPr lang="en-US" dirty="0" smtClean="0"/>
              <a:t>How are parts connected (parts hierarchy)</a:t>
            </a:r>
          </a:p>
          <a:p>
            <a:r>
              <a:rPr lang="en-US" dirty="0" smtClean="0"/>
              <a:t>Summary data</a:t>
            </a:r>
          </a:p>
          <a:p>
            <a:r>
              <a:rPr lang="en-US" dirty="0" smtClean="0"/>
              <a:t>Parts Catalog</a:t>
            </a:r>
          </a:p>
          <a:p>
            <a:pPr lvl="1"/>
            <a:r>
              <a:rPr lang="en-US" dirty="0" smtClean="0"/>
              <a:t>Part number and serial number</a:t>
            </a:r>
          </a:p>
          <a:p>
            <a:endParaRPr lang="en-US" dirty="0" smtClean="0"/>
          </a:p>
          <a:p>
            <a:endParaRPr lang="en-US" dirty="0"/>
          </a:p>
        </p:txBody>
      </p:sp>
    </p:spTree>
    <p:extLst>
      <p:ext uri="{BB962C8B-B14F-4D97-AF65-F5344CB8AC3E}">
        <p14:creationId xmlns:p14="http://schemas.microsoft.com/office/powerpoint/2010/main" val="27926872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Related Works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208071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and Control Systems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43059633"/>
              </p:ext>
            </p:extLst>
          </p:nvPr>
        </p:nvGraphicFramePr>
        <p:xfrm>
          <a:off x="570468" y="1417638"/>
          <a:ext cx="8116332" cy="4485777"/>
        </p:xfrm>
        <a:graphic>
          <a:graphicData uri="http://schemas.openxmlformats.org/drawingml/2006/table">
            <a:tbl>
              <a:tblPr>
                <a:tableStyleId>{5C22544A-7EE6-4342-B048-85BDC9FD1C3A}</a:tableStyleId>
              </a:tblPr>
              <a:tblGrid>
                <a:gridCol w="724932"/>
                <a:gridCol w="345559"/>
                <a:gridCol w="308491"/>
                <a:gridCol w="1013341"/>
                <a:gridCol w="1204951"/>
                <a:gridCol w="1027988"/>
                <a:gridCol w="1317266"/>
                <a:gridCol w="1143000"/>
                <a:gridCol w="1030804"/>
              </a:tblGrid>
              <a:tr h="153499">
                <a:tc>
                  <a:txBody>
                    <a:bodyPr/>
                    <a:lstStyle/>
                    <a:p>
                      <a:pPr algn="l" fontAlgn="b"/>
                      <a:r>
                        <a:rPr lang="en-US" sz="1000" b="1" u="none" strike="noStrike" dirty="0">
                          <a:effectLst/>
                        </a:rPr>
                        <a:t>Name</a:t>
                      </a:r>
                      <a:endParaRPr lang="en-US" sz="1000" b="1" i="0" u="none" strike="noStrike" dirty="0">
                        <a:solidFill>
                          <a:srgbClr val="000000"/>
                        </a:solidFill>
                        <a:effectLst/>
                        <a:latin typeface="Liberation Sans"/>
                      </a:endParaRPr>
                    </a:p>
                  </a:txBody>
                  <a:tcPr marL="6608" marR="6608" marT="6608" marB="0" anchor="b"/>
                </a:tc>
                <a:tc>
                  <a:txBody>
                    <a:bodyPr/>
                    <a:lstStyle/>
                    <a:p>
                      <a:pPr algn="l" fontAlgn="b"/>
                      <a:r>
                        <a:rPr lang="en-US" sz="1000" b="1" u="none" strike="noStrike">
                          <a:effectLst/>
                        </a:rPr>
                        <a:t>Start</a:t>
                      </a:r>
                      <a:endParaRPr lang="en-US" sz="1000" b="1" i="0" u="none" strike="noStrike">
                        <a:solidFill>
                          <a:srgbClr val="000000"/>
                        </a:solidFill>
                        <a:effectLst/>
                        <a:latin typeface="Liberation Sans"/>
                      </a:endParaRPr>
                    </a:p>
                  </a:txBody>
                  <a:tcPr marL="6608" marR="6608" marT="6608" marB="0" anchor="b"/>
                </a:tc>
                <a:tc>
                  <a:txBody>
                    <a:bodyPr/>
                    <a:lstStyle/>
                    <a:p>
                      <a:pPr algn="l" fontAlgn="b"/>
                      <a:r>
                        <a:rPr lang="en-US" sz="1000" b="1" u="none" strike="noStrike">
                          <a:effectLst/>
                        </a:rPr>
                        <a:t>End</a:t>
                      </a:r>
                      <a:endParaRPr lang="en-US" sz="1000" b="1" i="0" u="none" strike="noStrike">
                        <a:solidFill>
                          <a:srgbClr val="000000"/>
                        </a:solidFill>
                        <a:effectLst/>
                        <a:latin typeface="Liberation Sans"/>
                      </a:endParaRPr>
                    </a:p>
                  </a:txBody>
                  <a:tcPr marL="6608" marR="6608" marT="6608" marB="0" anchor="b"/>
                </a:tc>
                <a:tc>
                  <a:txBody>
                    <a:bodyPr/>
                    <a:lstStyle/>
                    <a:p>
                      <a:pPr algn="l" fontAlgn="b"/>
                      <a:r>
                        <a:rPr lang="en-US" sz="1000" b="1" u="none" strike="noStrike">
                          <a:effectLst/>
                        </a:rPr>
                        <a:t>Type</a:t>
                      </a:r>
                      <a:endParaRPr lang="en-US" sz="1000" b="1" i="0" u="none" strike="noStrike">
                        <a:solidFill>
                          <a:srgbClr val="000000"/>
                        </a:solidFill>
                        <a:effectLst/>
                        <a:latin typeface="Liberation Sans"/>
                      </a:endParaRPr>
                    </a:p>
                  </a:txBody>
                  <a:tcPr marL="6608" marR="6608" marT="6608" marB="0" anchor="b"/>
                </a:tc>
                <a:tc>
                  <a:txBody>
                    <a:bodyPr/>
                    <a:lstStyle/>
                    <a:p>
                      <a:pPr algn="l" fontAlgn="b"/>
                      <a:r>
                        <a:rPr lang="en-US" sz="1000" b="1" u="none" strike="noStrike">
                          <a:effectLst/>
                        </a:rPr>
                        <a:t>Institution</a:t>
                      </a:r>
                      <a:endParaRPr lang="en-US" sz="1000" b="1" i="0" u="none" strike="noStrike">
                        <a:solidFill>
                          <a:srgbClr val="000000"/>
                        </a:solidFill>
                        <a:effectLst/>
                        <a:latin typeface="Liberation Sans"/>
                      </a:endParaRPr>
                    </a:p>
                  </a:txBody>
                  <a:tcPr marL="6608" marR="6608" marT="6608" marB="0" anchor="b"/>
                </a:tc>
                <a:tc>
                  <a:txBody>
                    <a:bodyPr/>
                    <a:lstStyle/>
                    <a:p>
                      <a:pPr algn="l" fontAlgn="b"/>
                      <a:r>
                        <a:rPr lang="en-US" sz="1000" b="1" u="none" strike="noStrike">
                          <a:effectLst/>
                        </a:rPr>
                        <a:t>Location</a:t>
                      </a:r>
                      <a:endParaRPr lang="en-US" sz="1000" b="1" i="0" u="none" strike="noStrike">
                        <a:solidFill>
                          <a:srgbClr val="000000"/>
                        </a:solidFill>
                        <a:effectLst/>
                        <a:latin typeface="Liberation Sans"/>
                      </a:endParaRPr>
                    </a:p>
                  </a:txBody>
                  <a:tcPr marL="6608" marR="6608" marT="6608" marB="0" anchor="b"/>
                </a:tc>
                <a:tc>
                  <a:txBody>
                    <a:bodyPr/>
                    <a:lstStyle/>
                    <a:p>
                      <a:pPr algn="l" fontAlgn="b"/>
                      <a:r>
                        <a:rPr lang="en-US" sz="1000" b="1" u="none" strike="noStrike">
                          <a:effectLst/>
                        </a:rPr>
                        <a:t>Hardware</a:t>
                      </a:r>
                      <a:endParaRPr lang="en-US" sz="1000" b="1" i="0" u="none" strike="noStrike">
                        <a:solidFill>
                          <a:srgbClr val="000000"/>
                        </a:solidFill>
                        <a:effectLst/>
                        <a:latin typeface="Liberation Sans"/>
                      </a:endParaRPr>
                    </a:p>
                  </a:txBody>
                  <a:tcPr marL="6608" marR="6608" marT="6608" marB="0" anchor="b"/>
                </a:tc>
                <a:tc>
                  <a:txBody>
                    <a:bodyPr/>
                    <a:lstStyle/>
                    <a:p>
                      <a:pPr algn="l" fontAlgn="b"/>
                      <a:r>
                        <a:rPr lang="en-US" sz="1000" b="1" u="none" strike="noStrike">
                          <a:effectLst/>
                        </a:rPr>
                        <a:t>Software</a:t>
                      </a:r>
                      <a:endParaRPr lang="en-US" sz="1000" b="1" i="0" u="none" strike="noStrike">
                        <a:solidFill>
                          <a:srgbClr val="000000"/>
                        </a:solidFill>
                        <a:effectLst/>
                        <a:latin typeface="Liberation Sans"/>
                      </a:endParaRPr>
                    </a:p>
                  </a:txBody>
                  <a:tcPr marL="6608" marR="6608" marT="6608" marB="0" anchor="b"/>
                </a:tc>
                <a:tc>
                  <a:txBody>
                    <a:bodyPr/>
                    <a:lstStyle/>
                    <a:p>
                      <a:pPr algn="l" fontAlgn="b"/>
                      <a:r>
                        <a:rPr lang="en-US" sz="1000" b="1" u="none" strike="noStrike" dirty="0">
                          <a:effectLst/>
                        </a:rPr>
                        <a:t>Data Management</a:t>
                      </a:r>
                      <a:endParaRPr lang="en-US" sz="1000" b="1" i="0" u="none" strike="noStrike" dirty="0">
                        <a:solidFill>
                          <a:srgbClr val="000000"/>
                        </a:solidFill>
                        <a:effectLst/>
                        <a:latin typeface="Liberation Sans"/>
                      </a:endParaRPr>
                    </a:p>
                  </a:txBody>
                  <a:tcPr marL="6608" marR="6608" marT="6608" marB="0" anchor="b"/>
                </a:tc>
              </a:tr>
              <a:tr h="149273">
                <a:tc>
                  <a:txBody>
                    <a:bodyPr/>
                    <a:lstStyle/>
                    <a:p>
                      <a:pPr algn="l" fontAlgn="ctr"/>
                      <a:r>
                        <a:rPr lang="en-US" sz="1000" u="none" strike="noStrike" dirty="0" err="1">
                          <a:effectLst/>
                        </a:rPr>
                        <a:t>Alcator</a:t>
                      </a:r>
                      <a:r>
                        <a:rPr lang="en-US" sz="1000" u="none" strike="noStrike" dirty="0">
                          <a:effectLst/>
                        </a:rPr>
                        <a:t> C-Mod</a:t>
                      </a:r>
                      <a:endParaRPr lang="en-US" sz="1000" b="0" i="0" u="none" strike="noStrike" dirty="0">
                        <a:solidFill>
                          <a:srgbClr val="000000"/>
                        </a:solidFill>
                        <a:effectLst/>
                        <a:latin typeface="Liberation Sans"/>
                      </a:endParaRPr>
                    </a:p>
                  </a:txBody>
                  <a:tcPr marL="6608" marR="6608" marT="6608" marB="0" anchor="ctr"/>
                </a:tc>
                <a:tc>
                  <a:txBody>
                    <a:bodyPr/>
                    <a:lstStyle/>
                    <a:p>
                      <a:pPr algn="r" fontAlgn="ctr"/>
                      <a:r>
                        <a:rPr lang="en-US" sz="1000" u="none" strike="noStrike" dirty="0">
                          <a:effectLst/>
                        </a:rPr>
                        <a:t>1991</a:t>
                      </a:r>
                      <a:endParaRPr lang="en-US" sz="1000" b="0" i="0" u="none" strike="noStrike" dirty="0">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MIT</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Cambridge, Massachusetts</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CPCI, PCI</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Linux, IDL</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MDSPlus</a:t>
                      </a: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ASDEX Upgrade</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dirty="0">
                          <a:effectLst/>
                        </a:rPr>
                        <a:t>1991</a:t>
                      </a:r>
                      <a:endParaRPr lang="en-US" sz="1000" b="0" i="0" u="none" strike="noStrike" dirty="0">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Max Planck Institute of Plasma Physics (IPP)</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Garching, Germany</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r>
              <a:tr h="437473">
                <a:tc>
                  <a:txBody>
                    <a:bodyPr/>
                    <a:lstStyle/>
                    <a:p>
                      <a:pPr algn="l" fontAlgn="ctr"/>
                      <a:r>
                        <a:rPr lang="en-US" sz="1000" u="none" strike="noStrike" dirty="0">
                          <a:effectLst/>
                        </a:rPr>
                        <a:t>DIII-D</a:t>
                      </a:r>
                      <a:endParaRPr lang="en-US" sz="1000" b="0" i="0" u="none" strike="noStrike" dirty="0">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1980</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dirty="0" err="1">
                          <a:effectLst/>
                        </a:rPr>
                        <a:t>Tokamak</a:t>
                      </a:r>
                      <a:endParaRPr lang="en-US" sz="1000" b="0" i="0" u="none" strike="noStrike" dirty="0">
                        <a:solidFill>
                          <a:srgbClr val="000000"/>
                        </a:solidFill>
                        <a:effectLst/>
                        <a:latin typeface="Liberation Sans"/>
                      </a:endParaRPr>
                    </a:p>
                  </a:txBody>
                  <a:tcPr marL="6608" marR="6608" marT="6608" marB="0" anchor="ctr"/>
                </a:tc>
                <a:tc>
                  <a:txBody>
                    <a:bodyPr/>
                    <a:lstStyle/>
                    <a:p>
                      <a:pPr algn="l" fontAlgn="ctr"/>
                      <a:r>
                        <a:rPr lang="en-US" sz="1000" u="none" strike="noStrike">
                          <a:effectLst/>
                        </a:rPr>
                        <a:t>General Atomics</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San Diego, CA</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s-ES" sz="1000" u="none" strike="noStrike">
                          <a:effectLst/>
                        </a:rPr>
                        <a:t>CAMAC, Motorola 68030, LeCroy FERA</a:t>
                      </a:r>
                      <a:endParaRPr lang="es-E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VMEexec real-time system, Unix</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Disk</a:t>
                      </a: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EAST</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2006</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Chinese Academy of Science</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Anhui, China</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JET</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1984</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European Union</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Oxfordshire, UK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CAMAC</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Solaris, C</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Disk</a:t>
                      </a: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KSTAR</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dirty="0">
                          <a:effectLst/>
                        </a:rPr>
                        <a:t>2008</a:t>
                      </a:r>
                      <a:endParaRPr lang="en-US" sz="1000" b="0" i="0" u="none" strike="noStrike" dirty="0">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National Fusion Research Institute</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Daejon, South Korea</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r>
              <a:tr h="291648">
                <a:tc>
                  <a:txBody>
                    <a:bodyPr/>
                    <a:lstStyle/>
                    <a:p>
                      <a:pPr algn="l" fontAlgn="ctr"/>
                      <a:r>
                        <a:rPr lang="en-US" sz="1000" u="none" strike="noStrike">
                          <a:effectLst/>
                        </a:rPr>
                        <a:t>LHD</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1998</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Helical Stellarator</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National Institute for Fusion Science</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Toki, Gifu, Japan</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CPCI, NI, Yokogamwa</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Windows, Linux</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ODBMS</a:t>
                      </a:r>
                      <a:endParaRPr lang="en-US" sz="1000" b="0" i="0" u="none" strike="noStrike">
                        <a:solidFill>
                          <a:srgbClr val="000000"/>
                        </a:solidFill>
                        <a:effectLst/>
                        <a:latin typeface="Liberation Sans"/>
                      </a:endParaRPr>
                    </a:p>
                  </a:txBody>
                  <a:tcPr marL="6608" marR="6608" marT="6608" marB="0" anchor="ctr"/>
                </a:tc>
              </a:tr>
              <a:tr h="291648">
                <a:tc>
                  <a:txBody>
                    <a:bodyPr/>
                    <a:lstStyle/>
                    <a:p>
                      <a:pPr algn="l" fontAlgn="ctr"/>
                      <a:r>
                        <a:rPr lang="en-US" sz="1000" u="none" strike="noStrike">
                          <a:effectLst/>
                        </a:rPr>
                        <a:t>NSTX</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1999</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Spherical 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dirty="0">
                          <a:effectLst/>
                        </a:rPr>
                        <a:t>Princeton Plasma Physics Laboratory (PPPL)</a:t>
                      </a:r>
                      <a:endParaRPr lang="en-US" sz="1000" b="0" i="0" u="none" strike="noStrike" dirty="0">
                        <a:solidFill>
                          <a:srgbClr val="000000"/>
                        </a:solidFill>
                        <a:effectLst/>
                        <a:latin typeface="Liberation Sans"/>
                      </a:endParaRPr>
                    </a:p>
                  </a:txBody>
                  <a:tcPr marL="6608" marR="6608" marT="6608" marB="0" anchor="ctr"/>
                </a:tc>
                <a:tc>
                  <a:txBody>
                    <a:bodyPr/>
                    <a:lstStyle/>
                    <a:p>
                      <a:pPr algn="l" fontAlgn="ctr"/>
                      <a:r>
                        <a:rPr lang="en-US" sz="1000" u="none" strike="noStrike">
                          <a:effectLst/>
                        </a:rPr>
                        <a:t>Princeton, New Jersey</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CAMAC, UNIX, Windows</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Solaris, EPICS, PCS</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MDSPlus</a:t>
                      </a: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TFTR</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1982</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1997</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Princeton Plasma Physics Laboratory (PPPL)</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Princeton, New Jersey</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CAMAC</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Disk</a:t>
                      </a: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TJ-I</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1983</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1995</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Fusion Laboratory of Spain (CIEMAT)</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Madrid, Spain</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TJ-II</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1997</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Helical Stellarator</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Fusion Laboratory of Spain (CIEMAT)</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Madrid, Spain</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Wendelstein 7-AS</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1988</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2002</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Stellarator</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Max Planck Institute of Plasma Physics (IPP)</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Garching, Germany</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Wendelstein 7-X</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2004</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Stellarator</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Max Planck Institute of Plasma Physics (IPP)</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Garching, Germany</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dirty="0">
                        <a:solidFill>
                          <a:srgbClr val="000000"/>
                        </a:solidFill>
                        <a:effectLst/>
                        <a:latin typeface="Liberation Sans"/>
                      </a:endParaRPr>
                    </a:p>
                  </a:txBody>
                  <a:tcPr marL="6608" marR="6608" marT="6608" marB="0" anchor="ctr"/>
                </a:tc>
              </a:tr>
            </a:tbl>
          </a:graphicData>
        </a:graphic>
      </p:graphicFrame>
    </p:spTree>
    <p:extLst>
      <p:ext uri="{BB962C8B-B14F-4D97-AF65-F5344CB8AC3E}">
        <p14:creationId xmlns:p14="http://schemas.microsoft.com/office/powerpoint/2010/main" val="16665883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MDSPlus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Characteristics</a:t>
            </a:r>
          </a:p>
          <a:p>
            <a:pPr lvl="1"/>
            <a:r>
              <a:rPr lang="en-US" dirty="0" smtClean="0"/>
              <a:t>Hierarchical database designed to keep data of fusion experiments</a:t>
            </a:r>
          </a:p>
          <a:p>
            <a:pPr lvl="1"/>
            <a:r>
              <a:rPr lang="en-US" dirty="0" smtClean="0"/>
              <a:t>Customizable and programmable using </a:t>
            </a:r>
          </a:p>
          <a:p>
            <a:r>
              <a:rPr lang="en-US" dirty="0" smtClean="0"/>
              <a:t>Disadvantages</a:t>
            </a:r>
          </a:p>
          <a:p>
            <a:pPr lvl="1"/>
            <a:r>
              <a:rPr lang="en-US" dirty="0" smtClean="0"/>
              <a:t>It’s old: does not take into account of recent database advancements</a:t>
            </a:r>
          </a:p>
          <a:p>
            <a:pPr lvl="1"/>
            <a:r>
              <a:rPr lang="en-US" dirty="0" smtClean="0"/>
              <a:t>No standard query language</a:t>
            </a:r>
          </a:p>
          <a:p>
            <a:pPr lvl="1"/>
            <a:r>
              <a:rPr lang="en-US" dirty="0" smtClean="0"/>
              <a:t>Data traversal, insertion, and modification has to be done using TCL commands</a:t>
            </a:r>
            <a:endParaRPr lang="en-US" dirty="0"/>
          </a:p>
        </p:txBody>
      </p:sp>
    </p:spTree>
    <p:extLst>
      <p:ext uri="{BB962C8B-B14F-4D97-AF65-F5344CB8AC3E}">
        <p14:creationId xmlns:p14="http://schemas.microsoft.com/office/powerpoint/2010/main" val="12336320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MDSPlus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809" y="1691753"/>
            <a:ext cx="6552381" cy="4342857"/>
          </a:xfrm>
        </p:spPr>
      </p:pic>
    </p:spTree>
    <p:extLst>
      <p:ext uri="{BB962C8B-B14F-4D97-AF65-F5344CB8AC3E}">
        <p14:creationId xmlns:p14="http://schemas.microsoft.com/office/powerpoint/2010/main" val="33177227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MDSPlus</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a:latin typeface="Courier New" panose="02070309020205020404" pitchFamily="49" charset="0"/>
                <a:cs typeface="Courier New" panose="02070309020205020404" pitchFamily="49" charset="0"/>
              </a:rPr>
              <a:t>TCL&gt; edit </a:t>
            </a:r>
            <a:r>
              <a:rPr lang="en-US" dirty="0" err="1">
                <a:latin typeface="Courier New" panose="02070309020205020404" pitchFamily="49" charset="0"/>
                <a:cs typeface="Courier New" panose="02070309020205020404" pitchFamily="49" charset="0"/>
              </a:rPr>
              <a:t>my_tree</a:t>
            </a:r>
            <a:r>
              <a:rPr lang="en-US" dirty="0">
                <a:latin typeface="Courier New" panose="02070309020205020404" pitchFamily="49" charset="0"/>
                <a:cs typeface="Courier New" panose="02070309020205020404" pitchFamily="49" charset="0"/>
              </a:rPr>
              <a:t>   </a:t>
            </a:r>
          </a:p>
          <a:p>
            <a:pPr marL="0" indent="0">
              <a:buNone/>
            </a:pPr>
            <a:r>
              <a:rPr lang="en-US" dirty="0" smtClean="0">
                <a:latin typeface="Courier New" panose="02070309020205020404" pitchFamily="49" charset="0"/>
                <a:cs typeface="Courier New" panose="02070309020205020404" pitchFamily="49" charset="0"/>
              </a:rPr>
              <a:t>TCL</a:t>
            </a:r>
            <a:r>
              <a:rPr lang="en-US" dirty="0">
                <a:latin typeface="Courier New" panose="02070309020205020404" pitchFamily="49" charset="0"/>
                <a:cs typeface="Courier New" panose="02070309020205020404" pitchFamily="49" charset="0"/>
              </a:rPr>
              <a:t>&gt; add node .</a:t>
            </a:r>
            <a:r>
              <a:rPr lang="en-US" dirty="0" smtClean="0">
                <a:latin typeface="Courier New" panose="02070309020205020404" pitchFamily="49" charset="0"/>
                <a:cs typeface="Courier New" panose="02070309020205020404" pitchFamily="49" charset="0"/>
              </a:rPr>
              <a:t>SUB1 </a:t>
            </a:r>
            <a:r>
              <a:rPr lang="en-US" dirty="0" smtClean="0">
                <a:solidFill>
                  <a:schemeClr val="bg1">
                    <a:lumMod val="85000"/>
                  </a:schemeClr>
                </a:solidFill>
                <a:latin typeface="Courier New" panose="02070309020205020404" pitchFamily="49" charset="0"/>
                <a:cs typeface="Courier New" panose="02070309020205020404" pitchFamily="49" charset="0"/>
              </a:rPr>
              <a:t>#Create </a:t>
            </a:r>
            <a:r>
              <a:rPr lang="en-US" dirty="0">
                <a:solidFill>
                  <a:schemeClr val="bg1">
                    <a:lumMod val="85000"/>
                  </a:schemeClr>
                </a:solidFill>
                <a:latin typeface="Courier New" panose="02070309020205020404" pitchFamily="49" charset="0"/>
                <a:cs typeface="Courier New" panose="02070309020205020404" pitchFamily="49" charset="0"/>
              </a:rPr>
              <a:t>a new subtree. Note that the name is preceded by a dot</a:t>
            </a:r>
            <a:r>
              <a:rPr lang="en-US" dirty="0" smtClean="0">
                <a:solidFill>
                  <a:schemeClr val="bg1">
                    <a:lumMod val="85000"/>
                  </a:schemeClr>
                </a:solidFill>
                <a:latin typeface="Courier New" panose="02070309020205020404" pitchFamily="49" charset="0"/>
                <a:cs typeface="Courier New" panose="02070309020205020404" pitchFamily="49" charset="0"/>
              </a:rPr>
              <a:t>.</a:t>
            </a:r>
            <a:endParaRPr lang="en-US" dirty="0">
              <a:solidFill>
                <a:schemeClr val="bg1">
                  <a:lumMod val="85000"/>
                </a:schemeClr>
              </a:solidFill>
              <a:latin typeface="Courier New" panose="02070309020205020404" pitchFamily="49" charset="0"/>
              <a:cs typeface="Courier New" panose="02070309020205020404" pitchFamily="49" charset="0"/>
            </a:endParaRPr>
          </a:p>
          <a:p>
            <a:pPr marL="0" indent="0">
              <a:buNone/>
            </a:pPr>
            <a:r>
              <a:rPr lang="en-US" dirty="0" smtClean="0">
                <a:latin typeface="Courier New" panose="02070309020205020404" pitchFamily="49" charset="0"/>
                <a:cs typeface="Courier New" panose="02070309020205020404" pitchFamily="49" charset="0"/>
              </a:rPr>
              <a:t>TCL</a:t>
            </a:r>
            <a:r>
              <a:rPr lang="en-US" dirty="0">
                <a:latin typeface="Courier New" panose="02070309020205020404" pitchFamily="49" charset="0"/>
                <a:cs typeface="Courier New" panose="02070309020205020404" pitchFamily="49" charset="0"/>
              </a:rPr>
              <a:t>&gt; set </a:t>
            </a:r>
            <a:r>
              <a:rPr lang="en-US" dirty="0" err="1">
                <a:latin typeface="Courier New" panose="02070309020205020404" pitchFamily="49" charset="0"/>
                <a:cs typeface="Courier New" panose="02070309020205020404" pitchFamily="49" charset="0"/>
              </a:rPr>
              <a:t>def</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SUB1  </a:t>
            </a:r>
            <a:r>
              <a:rPr lang="en-US" dirty="0" smtClean="0">
                <a:solidFill>
                  <a:schemeClr val="bg1">
                    <a:lumMod val="85000"/>
                  </a:schemeClr>
                </a:solidFill>
                <a:latin typeface="Courier New" panose="02070309020205020404" pitchFamily="49" charset="0"/>
                <a:cs typeface="Courier New" panose="02070309020205020404" pitchFamily="49" charset="0"/>
              </a:rPr>
              <a:t>#Move </a:t>
            </a:r>
            <a:r>
              <a:rPr lang="en-US" dirty="0">
                <a:solidFill>
                  <a:schemeClr val="bg1">
                    <a:lumMod val="85000"/>
                  </a:schemeClr>
                </a:solidFill>
                <a:latin typeface="Courier New" panose="02070309020205020404" pitchFamily="49" charset="0"/>
                <a:cs typeface="Courier New" panose="02070309020205020404" pitchFamily="49" charset="0"/>
              </a:rPr>
              <a:t>into SUB1 subtree. Much like the UNIX cd command</a:t>
            </a:r>
            <a:r>
              <a:rPr lang="en-US" dirty="0" smtClean="0">
                <a:solidFill>
                  <a:schemeClr val="bg1">
                    <a:lumMod val="85000"/>
                  </a:schemeClr>
                </a:solidFill>
                <a:latin typeface="Courier New" panose="02070309020205020404" pitchFamily="49" charset="0"/>
                <a:cs typeface="Courier New" panose="02070309020205020404" pitchFamily="49" charset="0"/>
              </a:rPr>
              <a:t>.</a:t>
            </a:r>
            <a:endParaRPr lang="en-US" dirty="0">
              <a:solidFill>
                <a:schemeClr val="bg1">
                  <a:lumMod val="85000"/>
                </a:schemeClr>
              </a:solidFill>
              <a:latin typeface="Courier New" panose="02070309020205020404" pitchFamily="49" charset="0"/>
              <a:cs typeface="Courier New" panose="02070309020205020404" pitchFamily="49" charset="0"/>
            </a:endParaRPr>
          </a:p>
          <a:p>
            <a:pPr marL="0" indent="0">
              <a:buNone/>
            </a:pPr>
            <a:r>
              <a:rPr lang="en-US" dirty="0" smtClean="0">
                <a:latin typeface="Courier New" panose="02070309020205020404" pitchFamily="49" charset="0"/>
                <a:cs typeface="Courier New" panose="02070309020205020404" pitchFamily="49" charset="0"/>
              </a:rPr>
              <a:t>TCL&gt; add </a:t>
            </a:r>
            <a:r>
              <a:rPr lang="en-US" dirty="0">
                <a:latin typeface="Courier New" panose="02070309020205020404" pitchFamily="49" charset="0"/>
                <a:cs typeface="Courier New" panose="02070309020205020404" pitchFamily="49" charset="0"/>
              </a:rPr>
              <a:t>node </a:t>
            </a:r>
            <a:r>
              <a:rPr lang="en-US" dirty="0" smtClean="0">
                <a:latin typeface="Courier New" panose="02070309020205020404" pitchFamily="49" charset="0"/>
                <a:cs typeface="Courier New" panose="02070309020205020404" pitchFamily="49" charset="0"/>
              </a:rPr>
              <a:t>SUB_NODE1/usage=numeric </a:t>
            </a:r>
            <a:r>
              <a:rPr lang="en-US" dirty="0" smtClean="0">
                <a:solidFill>
                  <a:schemeClr val="bg1">
                    <a:lumMod val="85000"/>
                  </a:schemeClr>
                </a:solidFill>
                <a:latin typeface="Courier New" panose="02070309020205020404" pitchFamily="49" charset="0"/>
                <a:cs typeface="Courier New" panose="02070309020205020404" pitchFamily="49" charset="0"/>
              </a:rPr>
              <a:t>#Add </a:t>
            </a:r>
            <a:r>
              <a:rPr lang="en-US" dirty="0">
                <a:solidFill>
                  <a:schemeClr val="bg1">
                    <a:lumMod val="85000"/>
                  </a:schemeClr>
                </a:solidFill>
                <a:latin typeface="Courier New" panose="02070309020205020404" pitchFamily="49" charset="0"/>
                <a:cs typeface="Courier New" panose="02070309020205020404" pitchFamily="49" charset="0"/>
              </a:rPr>
              <a:t>empty node SUB_NODE1 to subtree SUB1</a:t>
            </a:r>
            <a:r>
              <a:rPr lang="en-US" dirty="0" smtClean="0">
                <a:solidFill>
                  <a:schemeClr val="bg1">
                    <a:lumMod val="85000"/>
                  </a:schemeClr>
                </a:solidFill>
                <a:latin typeface="Courier New" panose="02070309020205020404" pitchFamily="49" charset="0"/>
                <a:cs typeface="Courier New" panose="02070309020205020404" pitchFamily="49" charset="0"/>
              </a:rPr>
              <a:t>.</a:t>
            </a:r>
            <a:endParaRPr lang="en-US" dirty="0">
              <a:solidFill>
                <a:schemeClr val="bg1">
                  <a:lumMod val="85000"/>
                </a:schemeClr>
              </a:solidFill>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TCL&gt; add node .SUB2 </a:t>
            </a:r>
            <a:r>
              <a:rPr lang="en-US" dirty="0" smtClean="0">
                <a:solidFill>
                  <a:schemeClr val="bg1">
                    <a:lumMod val="85000"/>
                  </a:schemeClr>
                </a:solidFill>
                <a:latin typeface="Courier New" panose="02070309020205020404" pitchFamily="49" charset="0"/>
                <a:cs typeface="Courier New" panose="02070309020205020404" pitchFamily="49" charset="0"/>
              </a:rPr>
              <a:t># </a:t>
            </a:r>
            <a:r>
              <a:rPr lang="en-US" dirty="0">
                <a:solidFill>
                  <a:schemeClr val="bg1">
                    <a:lumMod val="85000"/>
                  </a:schemeClr>
                </a:solidFill>
                <a:latin typeface="Courier New" panose="02070309020205020404" pitchFamily="49" charset="0"/>
                <a:cs typeface="Courier New" panose="02070309020205020404" pitchFamily="49" charset="0"/>
              </a:rPr>
              <a:t>Create subtree SUB2</a:t>
            </a:r>
          </a:p>
          <a:p>
            <a:pPr marL="0" indent="0">
              <a:buNone/>
            </a:pPr>
            <a:r>
              <a:rPr lang="en-US" dirty="0" smtClean="0">
                <a:latin typeface="Courier New" panose="02070309020205020404" pitchFamily="49" charset="0"/>
                <a:cs typeface="Courier New" panose="02070309020205020404" pitchFamily="49" charset="0"/>
              </a:rPr>
              <a:t>TCL&gt; set </a:t>
            </a:r>
            <a:r>
              <a:rPr lang="en-US" dirty="0" err="1">
                <a:latin typeface="Courier New" panose="02070309020205020404" pitchFamily="49" charset="0"/>
                <a:cs typeface="Courier New" panose="02070309020205020404" pitchFamily="49" charset="0"/>
              </a:rPr>
              <a:t>def</a:t>
            </a:r>
            <a:r>
              <a:rPr lang="en-US" dirty="0">
                <a:latin typeface="Courier New" panose="02070309020205020404" pitchFamily="49" charset="0"/>
                <a:cs typeface="Courier New" panose="02070309020205020404" pitchFamily="49" charset="0"/>
              </a:rPr>
              <a:t> .SUB2  </a:t>
            </a:r>
            <a:r>
              <a:rPr lang="en-US" dirty="0" smtClean="0">
                <a:solidFill>
                  <a:schemeClr val="bg1">
                    <a:lumMod val="85000"/>
                  </a:schemeClr>
                </a:solidFill>
                <a:latin typeface="Courier New" panose="02070309020205020404" pitchFamily="49" charset="0"/>
                <a:cs typeface="Courier New" panose="02070309020205020404" pitchFamily="49" charset="0"/>
              </a:rPr>
              <a:t>#</a:t>
            </a:r>
            <a:r>
              <a:rPr lang="en-US" dirty="0">
                <a:solidFill>
                  <a:schemeClr val="bg1">
                    <a:lumMod val="85000"/>
                  </a:schemeClr>
                </a:solidFill>
                <a:latin typeface="Courier New" panose="02070309020205020404" pitchFamily="49" charset="0"/>
                <a:cs typeface="Courier New" panose="02070309020205020404" pitchFamily="49" charset="0"/>
              </a:rPr>
              <a:t>Move into SUB2 </a:t>
            </a:r>
            <a:r>
              <a:rPr lang="en-US" dirty="0" smtClean="0">
                <a:solidFill>
                  <a:schemeClr val="bg1">
                    <a:lumMod val="85000"/>
                  </a:schemeClr>
                </a:solidFill>
                <a:latin typeface="Courier New" panose="02070309020205020404" pitchFamily="49" charset="0"/>
                <a:cs typeface="Courier New" panose="02070309020205020404" pitchFamily="49" charset="0"/>
              </a:rPr>
              <a:t>subtree</a:t>
            </a:r>
            <a:endParaRPr lang="en-US" dirty="0">
              <a:solidFill>
                <a:schemeClr val="bg1">
                  <a:lumMod val="85000"/>
                </a:schemeClr>
              </a:solidFill>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TCL&gt; add node </a:t>
            </a:r>
            <a:r>
              <a:rPr lang="en-US" dirty="0" smtClean="0">
                <a:latin typeface="Courier New" panose="02070309020205020404" pitchFamily="49" charset="0"/>
                <a:cs typeface="Courier New" panose="02070309020205020404" pitchFamily="49" charset="0"/>
              </a:rPr>
              <a:t>SUB_NODE2/usage=text </a:t>
            </a:r>
            <a:r>
              <a:rPr lang="en-US" dirty="0" smtClean="0">
                <a:solidFill>
                  <a:schemeClr val="bg1">
                    <a:lumMod val="85000"/>
                  </a:schemeClr>
                </a:solidFill>
                <a:latin typeface="Courier New" panose="02070309020205020404" pitchFamily="49" charset="0"/>
                <a:cs typeface="Courier New" panose="02070309020205020404" pitchFamily="49" charset="0"/>
              </a:rPr>
              <a:t>#</a:t>
            </a:r>
            <a:r>
              <a:rPr lang="en-US" dirty="0">
                <a:solidFill>
                  <a:schemeClr val="bg1">
                    <a:lumMod val="85000"/>
                  </a:schemeClr>
                </a:solidFill>
                <a:latin typeface="Courier New" panose="02070309020205020404" pitchFamily="49" charset="0"/>
                <a:cs typeface="Courier New" panose="02070309020205020404" pitchFamily="49" charset="0"/>
              </a:rPr>
              <a:t> Add empty node SUB_NODE2 to subtree SUB2</a:t>
            </a:r>
            <a:r>
              <a:rPr lang="en-US" dirty="0" smtClean="0">
                <a:solidFill>
                  <a:schemeClr val="bg1">
                    <a:lumMod val="85000"/>
                  </a:schemeClr>
                </a:solidFill>
                <a:latin typeface="Courier New" panose="02070309020205020404" pitchFamily="49" charset="0"/>
                <a:cs typeface="Courier New" panose="02070309020205020404" pitchFamily="49" charset="0"/>
              </a:rPr>
              <a:t>.</a:t>
            </a:r>
            <a:endParaRPr lang="en-US" dirty="0">
              <a:solidFill>
                <a:schemeClr val="bg1">
                  <a:lumMod val="85000"/>
                </a:schemeClr>
              </a:solidFill>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TCL&gt; </a:t>
            </a:r>
            <a:r>
              <a:rPr lang="en-US" dirty="0" smtClean="0">
                <a:latin typeface="Courier New" panose="02070309020205020404" pitchFamily="49" charset="0"/>
                <a:cs typeface="Courier New" panose="02070309020205020404" pitchFamily="49" charset="0"/>
              </a:rPr>
              <a:t>write </a:t>
            </a:r>
            <a:r>
              <a:rPr lang="en-US" dirty="0" smtClean="0">
                <a:solidFill>
                  <a:schemeClr val="bg1">
                    <a:lumMod val="85000"/>
                  </a:schemeClr>
                </a:solidFill>
                <a:latin typeface="Courier New" panose="02070309020205020404" pitchFamily="49" charset="0"/>
                <a:cs typeface="Courier New" panose="02070309020205020404" pitchFamily="49" charset="0"/>
              </a:rPr>
              <a:t>#</a:t>
            </a:r>
            <a:r>
              <a:rPr lang="en-US" dirty="0">
                <a:solidFill>
                  <a:schemeClr val="bg1">
                    <a:lumMod val="85000"/>
                  </a:schemeClr>
                </a:solidFill>
                <a:latin typeface="Courier New" panose="02070309020205020404" pitchFamily="49" charset="0"/>
                <a:cs typeface="Courier New" panose="02070309020205020404" pitchFamily="49" charset="0"/>
              </a:rPr>
              <a:t> Write the newly created </a:t>
            </a:r>
            <a:r>
              <a:rPr lang="en-US" dirty="0" smtClean="0">
                <a:solidFill>
                  <a:schemeClr val="bg1">
                    <a:lumMod val="85000"/>
                  </a:schemeClr>
                </a:solidFill>
                <a:latin typeface="Courier New" panose="02070309020205020404" pitchFamily="49" charset="0"/>
                <a:cs typeface="Courier New" panose="02070309020205020404" pitchFamily="49" charset="0"/>
              </a:rPr>
              <a:t>tree</a:t>
            </a:r>
            <a:endParaRPr lang="en-US" dirty="0">
              <a:solidFill>
                <a:schemeClr val="bg1">
                  <a:lumMod val="85000"/>
                </a:schemeClr>
              </a:solidFill>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TCL&gt; </a:t>
            </a:r>
            <a:r>
              <a:rPr lang="en-US" dirty="0" smtClean="0">
                <a:latin typeface="Courier New" panose="02070309020205020404" pitchFamily="49" charset="0"/>
                <a:cs typeface="Courier New" panose="02070309020205020404" pitchFamily="49" charset="0"/>
              </a:rPr>
              <a:t>close </a:t>
            </a:r>
            <a:r>
              <a:rPr lang="en-US" dirty="0" smtClean="0">
                <a:solidFill>
                  <a:schemeClr val="bg1">
                    <a:lumMod val="85000"/>
                  </a:schemeClr>
                </a:solidFill>
                <a:latin typeface="Courier New" panose="02070309020205020404" pitchFamily="49" charset="0"/>
                <a:cs typeface="Courier New" panose="02070309020205020404" pitchFamily="49" charset="0"/>
              </a:rPr>
              <a:t>#</a:t>
            </a:r>
            <a:r>
              <a:rPr lang="en-US" dirty="0">
                <a:solidFill>
                  <a:schemeClr val="bg1">
                    <a:lumMod val="85000"/>
                  </a:schemeClr>
                </a:solidFill>
                <a:latin typeface="Courier New" panose="02070309020205020404" pitchFamily="49" charset="0"/>
                <a:cs typeface="Courier New" panose="02070309020205020404" pitchFamily="49" charset="0"/>
              </a:rPr>
              <a:t> Close the tree.</a:t>
            </a:r>
          </a:p>
        </p:txBody>
      </p:sp>
    </p:spTree>
    <p:extLst>
      <p:ext uri="{BB962C8B-B14F-4D97-AF65-F5344CB8AC3E}">
        <p14:creationId xmlns:p14="http://schemas.microsoft.com/office/powerpoint/2010/main" val="8417772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40000" lnSpcReduction="20000"/>
          </a:bodyPr>
          <a:lstStyle/>
          <a:p>
            <a:r>
              <a:rPr lang="en-US" dirty="0" smtClean="0"/>
              <a:t>Multi-dimensional Skyline Computation via R-Tree Spatial Index</a:t>
            </a:r>
          </a:p>
          <a:p>
            <a:pPr lvl="1"/>
            <a:r>
              <a:rPr lang="en-US" dirty="0" smtClean="0"/>
              <a:t>Introduction to Skyline	[Review]</a:t>
            </a:r>
          </a:p>
          <a:p>
            <a:pPr lvl="1"/>
            <a:r>
              <a:rPr lang="en-US" dirty="0" smtClean="0"/>
              <a:t>Skyline Computation		[Review]</a:t>
            </a:r>
          </a:p>
          <a:p>
            <a:pPr lvl="1"/>
            <a:r>
              <a:rPr lang="en-US" dirty="0" smtClean="0"/>
              <a:t>Experimental Results		[New]</a:t>
            </a:r>
          </a:p>
          <a:p>
            <a:r>
              <a:rPr lang="en-US" dirty="0" smtClean="0"/>
              <a:t>Nested Sets Hierarchical Index in Relational Database</a:t>
            </a:r>
          </a:p>
          <a:p>
            <a:pPr lvl="1"/>
            <a:r>
              <a:rPr lang="en-US" dirty="0" smtClean="0"/>
              <a:t>Motivation</a:t>
            </a:r>
          </a:p>
          <a:p>
            <a:pPr lvl="1"/>
            <a:r>
              <a:rPr lang="en-US" dirty="0" smtClean="0"/>
              <a:t>Adjacency List Model		</a:t>
            </a:r>
          </a:p>
          <a:p>
            <a:pPr lvl="1"/>
            <a:r>
              <a:rPr lang="en-US" dirty="0" smtClean="0"/>
              <a:t>Nested Sets Model</a:t>
            </a:r>
          </a:p>
          <a:p>
            <a:pPr lvl="1"/>
            <a:r>
              <a:rPr lang="en-US" dirty="0" smtClean="0"/>
              <a:t>Experimental Results</a:t>
            </a:r>
          </a:p>
          <a:p>
            <a:r>
              <a:rPr lang="en-US" dirty="0" smtClean="0"/>
              <a:t>Geo-Store: A Spatially-Aware SPARQL Evaluation Engine</a:t>
            </a:r>
          </a:p>
          <a:p>
            <a:pPr lvl="1"/>
            <a:r>
              <a:rPr lang="en-US" dirty="0" smtClean="0"/>
              <a:t>Motivation</a:t>
            </a:r>
          </a:p>
          <a:p>
            <a:pPr lvl="1"/>
            <a:r>
              <a:rPr lang="en-US" dirty="0" smtClean="0"/>
              <a:t>Just Enough RDF and SPARQL</a:t>
            </a:r>
          </a:p>
          <a:p>
            <a:pPr lvl="2"/>
            <a:r>
              <a:rPr lang="en-US" dirty="0" smtClean="0"/>
              <a:t>Graph example (from course presentation)</a:t>
            </a:r>
          </a:p>
          <a:p>
            <a:pPr lvl="2"/>
            <a:r>
              <a:rPr lang="en-US" dirty="0" smtClean="0"/>
              <a:t>SPARQL example</a:t>
            </a:r>
          </a:p>
          <a:p>
            <a:pPr lvl="1"/>
            <a:r>
              <a:rPr lang="en-US" dirty="0" smtClean="0"/>
              <a:t>Our approach</a:t>
            </a:r>
          </a:p>
          <a:p>
            <a:pPr lvl="2"/>
            <a:r>
              <a:rPr lang="en-US" dirty="0" smtClean="0"/>
              <a:t>Architecture</a:t>
            </a:r>
          </a:p>
          <a:p>
            <a:pPr lvl="2"/>
            <a:r>
              <a:rPr lang="en-US" dirty="0" smtClean="0"/>
              <a:t>Filters</a:t>
            </a:r>
          </a:p>
          <a:p>
            <a:pPr lvl="1"/>
            <a:r>
              <a:rPr lang="en-US" dirty="0" smtClean="0"/>
              <a:t>Live System Demo</a:t>
            </a:r>
          </a:p>
          <a:p>
            <a:pPr lvl="1"/>
            <a:r>
              <a:rPr lang="en-US" dirty="0" smtClean="0"/>
              <a:t>Experimental Results</a:t>
            </a:r>
          </a:p>
          <a:p>
            <a:r>
              <a:rPr lang="en-US" dirty="0" smtClean="0"/>
              <a:t>Other Work (Appendix)</a:t>
            </a:r>
          </a:p>
          <a:p>
            <a:pPr lvl="1"/>
            <a:r>
              <a:rPr lang="en-US" dirty="0" smtClean="0"/>
              <a:t>MDPX</a:t>
            </a:r>
          </a:p>
          <a:p>
            <a:pPr lvl="1"/>
            <a:r>
              <a:rPr lang="en-US" dirty="0" smtClean="0"/>
              <a:t>Participatory Sensor Privacy</a:t>
            </a:r>
          </a:p>
          <a:p>
            <a:pPr lvl="1"/>
            <a:r>
              <a:rPr lang="en-US" dirty="0" smtClean="0"/>
              <a:t>INTACT ?</a:t>
            </a:r>
          </a:p>
          <a:p>
            <a:pPr lvl="1"/>
            <a:endParaRPr lang="en-US" dirty="0" smtClean="0"/>
          </a:p>
          <a:p>
            <a:endParaRPr lang="en-US" dirty="0" smtClean="0"/>
          </a:p>
          <a:p>
            <a:pPr lvl="1"/>
            <a:endParaRPr lang="en-US" dirty="0" smtClean="0"/>
          </a:p>
          <a:p>
            <a:pPr lvl="1"/>
            <a:endParaRPr lang="en-US" dirty="0"/>
          </a:p>
          <a:p>
            <a:pPr lvl="1"/>
            <a:endParaRPr lang="en-US" dirty="0" smtClean="0"/>
          </a:p>
          <a:p>
            <a:endParaRPr lang="en-US" dirty="0" smtClean="0"/>
          </a:p>
          <a:p>
            <a:endParaRPr lang="en-US" dirty="0"/>
          </a:p>
        </p:txBody>
      </p:sp>
    </p:spTree>
    <p:extLst>
      <p:ext uri="{BB962C8B-B14F-4D97-AF65-F5344CB8AC3E}">
        <p14:creationId xmlns:p14="http://schemas.microsoft.com/office/powerpoint/2010/main" val="4257956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15" end="15"/>
                                            </p:txEl>
                                          </p:spTgt>
                                        </p:tgtEl>
                                        <p:attrNameLst>
                                          <p:attrName>style.visibility</p:attrName>
                                        </p:attrNameLst>
                                      </p:cBhvr>
                                      <p:to>
                                        <p:strVal val="visible"/>
                                      </p:to>
                                    </p:set>
                                    <p:animEffect transition="in" filter="fade">
                                      <p:cBhvr>
                                        <p:cTn id="56" dur="500"/>
                                        <p:tgtEl>
                                          <p:spTgt spid="3">
                                            <p:txEl>
                                              <p:pRg st="15" end="15"/>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animEffect transition="in" filter="fade">
                                      <p:cBhvr>
                                        <p:cTn id="59" dur="500"/>
                                        <p:tgtEl>
                                          <p:spTgt spid="3">
                                            <p:txEl>
                                              <p:pRg st="16" end="16"/>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17" end="17"/>
                                            </p:txEl>
                                          </p:spTgt>
                                        </p:tgtEl>
                                        <p:attrNameLst>
                                          <p:attrName>style.visibility</p:attrName>
                                        </p:attrNameLst>
                                      </p:cBhvr>
                                      <p:to>
                                        <p:strVal val="visible"/>
                                      </p:to>
                                    </p:set>
                                    <p:animEffect transition="in" filter="fade">
                                      <p:cBhvr>
                                        <p:cTn id="62" dur="500"/>
                                        <p:tgtEl>
                                          <p:spTgt spid="3">
                                            <p:txEl>
                                              <p:pRg st="17" end="17"/>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18" end="18"/>
                                            </p:txEl>
                                          </p:spTgt>
                                        </p:tgtEl>
                                        <p:attrNameLst>
                                          <p:attrName>style.visibility</p:attrName>
                                        </p:attrNameLst>
                                      </p:cBhvr>
                                      <p:to>
                                        <p:strVal val="visible"/>
                                      </p:to>
                                    </p:set>
                                    <p:animEffect transition="in" filter="fade">
                                      <p:cBhvr>
                                        <p:cTn id="65" dur="500"/>
                                        <p:tgtEl>
                                          <p:spTgt spid="3">
                                            <p:txEl>
                                              <p:pRg st="18" end="1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xEl>
                                              <p:pRg st="19" end="19"/>
                                            </p:txEl>
                                          </p:spTgt>
                                        </p:tgtEl>
                                        <p:attrNameLst>
                                          <p:attrName>style.visibility</p:attrName>
                                        </p:attrNameLst>
                                      </p:cBhvr>
                                      <p:to>
                                        <p:strVal val="visible"/>
                                      </p:to>
                                    </p:set>
                                    <p:animEffect transition="in" filter="fade">
                                      <p:cBhvr>
                                        <p:cTn id="70" dur="500"/>
                                        <p:tgtEl>
                                          <p:spTgt spid="3">
                                            <p:txEl>
                                              <p:pRg st="19" end="19"/>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
                                            <p:txEl>
                                              <p:pRg st="20" end="20"/>
                                            </p:txEl>
                                          </p:spTgt>
                                        </p:tgtEl>
                                        <p:attrNameLst>
                                          <p:attrName>style.visibility</p:attrName>
                                        </p:attrNameLst>
                                      </p:cBhvr>
                                      <p:to>
                                        <p:strVal val="visible"/>
                                      </p:to>
                                    </p:set>
                                    <p:animEffect transition="in" filter="fade">
                                      <p:cBhvr>
                                        <p:cTn id="73" dur="500"/>
                                        <p:tgtEl>
                                          <p:spTgt spid="3">
                                            <p:txEl>
                                              <p:pRg st="20" end="2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
                                            <p:txEl>
                                              <p:pRg st="21" end="21"/>
                                            </p:txEl>
                                          </p:spTgt>
                                        </p:tgtEl>
                                        <p:attrNameLst>
                                          <p:attrName>style.visibility</p:attrName>
                                        </p:attrNameLst>
                                      </p:cBhvr>
                                      <p:to>
                                        <p:strVal val="visible"/>
                                      </p:to>
                                    </p:set>
                                    <p:animEffect transition="in" filter="fade">
                                      <p:cBhvr>
                                        <p:cTn id="76" dur="500"/>
                                        <p:tgtEl>
                                          <p:spTgt spid="3">
                                            <p:txEl>
                                              <p:pRg st="21" end="21"/>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
                                            <p:txEl>
                                              <p:pRg st="22" end="22"/>
                                            </p:txEl>
                                          </p:spTgt>
                                        </p:tgtEl>
                                        <p:attrNameLst>
                                          <p:attrName>style.visibility</p:attrName>
                                        </p:attrNameLst>
                                      </p:cBhvr>
                                      <p:to>
                                        <p:strVal val="visible"/>
                                      </p:to>
                                    </p:set>
                                    <p:animEffect transition="in" filter="fade">
                                      <p:cBhvr>
                                        <p:cTn id="79" dur="500"/>
                                        <p:tgtEl>
                                          <p:spTgt spid="3">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EPICS</a:t>
            </a:r>
            <a:endParaRPr lang="en-US" dirty="0"/>
          </a:p>
        </p:txBody>
      </p:sp>
      <p:sp>
        <p:nvSpPr>
          <p:cNvPr id="3" name="Content Placeholder 2"/>
          <p:cNvSpPr>
            <a:spLocks noGrp="1"/>
          </p:cNvSpPr>
          <p:nvPr>
            <p:ph idx="1"/>
          </p:nvPr>
        </p:nvSpPr>
        <p:spPr/>
        <p:txBody>
          <a:bodyPr/>
          <a:lstStyle/>
          <a:p>
            <a:r>
              <a:rPr lang="en-US" dirty="0" smtClean="0"/>
              <a:t>Distributed control system for extremely large experiments</a:t>
            </a:r>
          </a:p>
          <a:p>
            <a:r>
              <a:rPr lang="en-US" dirty="0" smtClean="0"/>
              <a:t>Uses client-sever architecture</a:t>
            </a:r>
          </a:p>
          <a:p>
            <a:pPr lvl="1"/>
            <a:r>
              <a:rPr lang="en-US" dirty="0" smtClean="0"/>
              <a:t>Any device (such as diagnostics) can be a server that publishes a variable</a:t>
            </a:r>
          </a:p>
          <a:p>
            <a:pPr lvl="1"/>
            <a:r>
              <a:rPr lang="en-US" dirty="0" smtClean="0"/>
              <a:t>Variables can be read or set by clients that have permission</a:t>
            </a:r>
          </a:p>
          <a:p>
            <a:endParaRPr lang="en-US" dirty="0"/>
          </a:p>
        </p:txBody>
      </p:sp>
    </p:spTree>
    <p:extLst>
      <p:ext uri="{BB962C8B-B14F-4D97-AF65-F5344CB8AC3E}">
        <p14:creationId xmlns:p14="http://schemas.microsoft.com/office/powerpoint/2010/main" val="7360409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EPICS</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50926"/>
          <a:stretch/>
        </p:blipFill>
        <p:spPr>
          <a:xfrm>
            <a:off x="1381125" y="1417638"/>
            <a:ext cx="6381750" cy="4323935"/>
          </a:xfrm>
        </p:spPr>
      </p:pic>
    </p:spTree>
    <p:extLst>
      <p:ext uri="{BB962C8B-B14F-4D97-AF65-F5344CB8AC3E}">
        <p14:creationId xmlns:p14="http://schemas.microsoft.com/office/powerpoint/2010/main" val="37165189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Hierarchical Relational Database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360415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Motivation</a:t>
            </a:r>
            <a:endParaRPr lang="en-US" dirty="0"/>
          </a:p>
        </p:txBody>
      </p:sp>
      <p:sp>
        <p:nvSpPr>
          <p:cNvPr id="5" name="Content Placeholder 4"/>
          <p:cNvSpPr>
            <a:spLocks noGrp="1"/>
          </p:cNvSpPr>
          <p:nvPr>
            <p:ph idx="1"/>
          </p:nvPr>
        </p:nvSpPr>
        <p:spPr/>
        <p:txBody>
          <a:bodyPr>
            <a:normAutofit lnSpcReduction="10000"/>
          </a:bodyPr>
          <a:lstStyle/>
          <a:p>
            <a:r>
              <a:rPr lang="en-US" dirty="0" smtClean="0"/>
              <a:t>Hierarchical data (trees) often needed to be stored and queried in relational database</a:t>
            </a:r>
            <a:r>
              <a:rPr lang="en-US" baseline="30000" dirty="0" smtClean="0"/>
              <a:t>[9]</a:t>
            </a:r>
          </a:p>
          <a:p>
            <a:pPr lvl="1"/>
            <a:r>
              <a:rPr lang="en-US" dirty="0" smtClean="0"/>
              <a:t>Example: Bill of material (or parts)</a:t>
            </a:r>
          </a:p>
          <a:p>
            <a:r>
              <a:rPr lang="en-US" dirty="0" smtClean="0"/>
              <a:t>Relational database are essentially </a:t>
            </a:r>
            <a:r>
              <a:rPr lang="en-US" u="sng" dirty="0" smtClean="0"/>
              <a:t>flat</a:t>
            </a:r>
            <a:r>
              <a:rPr lang="en-US" dirty="0" smtClean="0"/>
              <a:t> tables</a:t>
            </a:r>
          </a:p>
          <a:p>
            <a:r>
              <a:rPr lang="en-US" dirty="0" smtClean="0"/>
              <a:t>Most techniques (of storing tree) require recursion (multiple queries) to retrieve hierarchy</a:t>
            </a:r>
          </a:p>
          <a:p>
            <a:r>
              <a:rPr lang="en-US" dirty="0" smtClean="0"/>
              <a:t>Goal: </a:t>
            </a:r>
            <a:r>
              <a:rPr lang="en-US" dirty="0"/>
              <a:t>Design an index technique to eliminating recursion to improve query performance</a:t>
            </a:r>
          </a:p>
          <a:p>
            <a:endParaRPr lang="en-US" dirty="0" smtClean="0"/>
          </a:p>
        </p:txBody>
      </p:sp>
    </p:spTree>
    <p:extLst>
      <p:ext uri="{BB962C8B-B14F-4D97-AF65-F5344CB8AC3E}">
        <p14:creationId xmlns:p14="http://schemas.microsoft.com/office/powerpoint/2010/main" val="841548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a:t>
            </a:r>
            <a:endParaRPr lang="en-US" dirty="0"/>
          </a:p>
        </p:txBody>
      </p:sp>
      <p:sp>
        <p:nvSpPr>
          <p:cNvPr id="3" name="Content Placeholder 2"/>
          <p:cNvSpPr>
            <a:spLocks noGrp="1"/>
          </p:cNvSpPr>
          <p:nvPr>
            <p:ph idx="1"/>
          </p:nvPr>
        </p:nvSpPr>
        <p:spPr/>
        <p:txBody>
          <a:bodyPr/>
          <a:lstStyle/>
          <a:p>
            <a:r>
              <a:rPr lang="en-US" dirty="0" smtClean="0"/>
              <a:t>Given two nodes, </a:t>
            </a:r>
            <a:r>
              <a:rPr lang="en-US" i="1" dirty="0" smtClean="0"/>
              <a:t>n</a:t>
            </a:r>
            <a:r>
              <a:rPr lang="en-US" i="1" baseline="-25000" dirty="0" smtClean="0"/>
              <a:t>1</a:t>
            </a:r>
            <a:r>
              <a:rPr lang="en-US" dirty="0" smtClean="0"/>
              <a:t>, </a:t>
            </a:r>
            <a:r>
              <a:rPr lang="en-US" i="1" dirty="0" smtClean="0"/>
              <a:t>n</a:t>
            </a:r>
            <a:r>
              <a:rPr lang="en-US" i="1" baseline="-25000" dirty="0" smtClean="0"/>
              <a:t>2</a:t>
            </a:r>
            <a:r>
              <a:rPr lang="en-US" dirty="0" smtClean="0"/>
              <a:t>, of a tree, the following are common operations</a:t>
            </a:r>
          </a:p>
          <a:p>
            <a:pPr lvl="1"/>
            <a:r>
              <a:rPr lang="en-US" dirty="0" smtClean="0"/>
              <a:t>Parent(</a:t>
            </a:r>
            <a:r>
              <a:rPr lang="en-US" i="1" dirty="0" smtClean="0"/>
              <a:t>n</a:t>
            </a:r>
            <a:r>
              <a:rPr lang="en-US" i="1" baseline="-25000" dirty="0" smtClean="0"/>
              <a:t>1</a:t>
            </a:r>
            <a:r>
              <a:rPr lang="en-US" dirty="0" smtClean="0"/>
              <a:t>): find the parent node of </a:t>
            </a:r>
            <a:r>
              <a:rPr lang="en-US" i="1" dirty="0" smtClean="0"/>
              <a:t>n</a:t>
            </a:r>
            <a:r>
              <a:rPr lang="en-US" i="1" baseline="-25000" dirty="0" smtClean="0"/>
              <a:t>1</a:t>
            </a:r>
          </a:p>
          <a:p>
            <a:pPr lvl="1"/>
            <a:r>
              <a:rPr lang="en-US" dirty="0" smtClean="0"/>
              <a:t>Member(</a:t>
            </a:r>
            <a:r>
              <a:rPr lang="en-US" i="1" dirty="0" smtClean="0"/>
              <a:t>n</a:t>
            </a:r>
            <a:r>
              <a:rPr lang="en-US" i="1" baseline="-25000" dirty="0" smtClean="0"/>
              <a:t>1</a:t>
            </a:r>
            <a:r>
              <a:rPr lang="en-US" dirty="0" smtClean="0"/>
              <a:t>, </a:t>
            </a:r>
            <a:r>
              <a:rPr lang="en-US" i="1" dirty="0" smtClean="0"/>
              <a:t>n</a:t>
            </a:r>
            <a:r>
              <a:rPr lang="en-US" i="1" baseline="-25000" dirty="0" smtClean="0"/>
              <a:t>2</a:t>
            </a:r>
            <a:r>
              <a:rPr lang="en-US" dirty="0" smtClean="0"/>
              <a:t>): if </a:t>
            </a:r>
            <a:r>
              <a:rPr lang="en-US" i="1" dirty="0" smtClean="0"/>
              <a:t>n</a:t>
            </a:r>
            <a:r>
              <a:rPr lang="en-US" i="1" baseline="-25000" dirty="0" smtClean="0"/>
              <a:t>1</a:t>
            </a:r>
            <a:r>
              <a:rPr lang="en-US" dirty="0" smtClean="0"/>
              <a:t> is a descendent of </a:t>
            </a:r>
            <a:r>
              <a:rPr lang="en-US" i="1" dirty="0" smtClean="0"/>
              <a:t>n</a:t>
            </a:r>
            <a:r>
              <a:rPr lang="en-US" i="1" baseline="-25000" dirty="0" smtClean="0"/>
              <a:t>2</a:t>
            </a:r>
          </a:p>
          <a:p>
            <a:pPr lvl="1"/>
            <a:r>
              <a:rPr lang="en-US" dirty="0" smtClean="0"/>
              <a:t>Tree(</a:t>
            </a:r>
            <a:r>
              <a:rPr lang="en-US" i="1" dirty="0" smtClean="0"/>
              <a:t>n</a:t>
            </a:r>
            <a:r>
              <a:rPr lang="en-US" i="1" baseline="-25000" dirty="0" smtClean="0"/>
              <a:t>1</a:t>
            </a:r>
            <a:r>
              <a:rPr lang="en-US" dirty="0" smtClean="0"/>
              <a:t>): gets the entire tree structure (all descendant nodes) of </a:t>
            </a:r>
            <a:r>
              <a:rPr lang="en-US" i="1" dirty="0" smtClean="0"/>
              <a:t>n</a:t>
            </a:r>
            <a:r>
              <a:rPr lang="en-US" i="1" baseline="-25000" dirty="0" smtClean="0"/>
              <a:t>1</a:t>
            </a:r>
          </a:p>
          <a:p>
            <a:pPr lvl="1"/>
            <a:r>
              <a:rPr lang="en-US" dirty="0" smtClean="0"/>
              <a:t>Root(</a:t>
            </a:r>
            <a:r>
              <a:rPr lang="en-US" i="1" dirty="0" smtClean="0"/>
              <a:t>n</a:t>
            </a:r>
            <a:r>
              <a:rPr lang="en-US" i="1" baseline="-25000" dirty="0" smtClean="0"/>
              <a:t>1</a:t>
            </a:r>
            <a:r>
              <a:rPr lang="en-US" dirty="0" smtClean="0"/>
              <a:t>): gets the root node of </a:t>
            </a:r>
            <a:r>
              <a:rPr lang="en-US" i="1" dirty="0" smtClean="0"/>
              <a:t>n</a:t>
            </a:r>
            <a:r>
              <a:rPr lang="en-US" i="1" baseline="-25000" dirty="0" smtClean="0"/>
              <a:t>1</a:t>
            </a:r>
          </a:p>
          <a:p>
            <a:pPr lvl="1"/>
            <a:endParaRPr lang="en-US" dirty="0"/>
          </a:p>
        </p:txBody>
      </p:sp>
    </p:spTree>
    <p:extLst>
      <p:ext uri="{BB962C8B-B14F-4D97-AF65-F5344CB8AC3E}">
        <p14:creationId xmlns:p14="http://schemas.microsoft.com/office/powerpoint/2010/main" val="1417425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Known Techniques</a:t>
            </a:r>
            <a:endParaRPr lang="en-US" dirty="0"/>
          </a:p>
        </p:txBody>
      </p:sp>
      <p:sp>
        <p:nvSpPr>
          <p:cNvPr id="3" name="Content Placeholder 2"/>
          <p:cNvSpPr>
            <a:spLocks noGrp="1"/>
          </p:cNvSpPr>
          <p:nvPr>
            <p:ph idx="1"/>
          </p:nvPr>
        </p:nvSpPr>
        <p:spPr/>
        <p:txBody>
          <a:bodyPr/>
          <a:lstStyle/>
          <a:p>
            <a:r>
              <a:rPr lang="en-US" dirty="0" smtClean="0"/>
              <a:t>Adjacency List</a:t>
            </a:r>
          </a:p>
          <a:p>
            <a:pPr lvl="1"/>
            <a:r>
              <a:rPr lang="en-US" dirty="0" smtClean="0"/>
              <a:t>Each data record (node) has a reference back to its parent record (parent node)</a:t>
            </a:r>
          </a:p>
          <a:p>
            <a:r>
              <a:rPr lang="en-US" dirty="0" smtClean="0"/>
              <a:t>Path enumeration</a:t>
            </a:r>
          </a:p>
          <a:p>
            <a:pPr lvl="1"/>
            <a:r>
              <a:rPr lang="en-US" dirty="0" smtClean="0"/>
              <a:t>Each data record maintains a complete route from the root node to the current node</a:t>
            </a:r>
          </a:p>
        </p:txBody>
      </p:sp>
    </p:spTree>
    <p:extLst>
      <p:ext uri="{BB962C8B-B14F-4D97-AF65-F5344CB8AC3E}">
        <p14:creationId xmlns:p14="http://schemas.microsoft.com/office/powerpoint/2010/main" val="10893202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Adjacency </a:t>
            </a:r>
            <a:r>
              <a:rPr lang="en-US" dirty="0" smtClean="0"/>
              <a:t>List</a:t>
            </a:r>
            <a:endParaRPr lang="en-US" dirty="0"/>
          </a:p>
        </p:txBody>
      </p:sp>
      <p:sp>
        <p:nvSpPr>
          <p:cNvPr id="3" name="Content Placeholder 2"/>
          <p:cNvSpPr>
            <a:spLocks noGrp="1"/>
          </p:cNvSpPr>
          <p:nvPr>
            <p:ph idx="1"/>
          </p:nvPr>
        </p:nvSpPr>
        <p:spPr/>
        <p:txBody>
          <a:bodyPr>
            <a:normAutofit/>
          </a:bodyPr>
          <a:lstStyle/>
          <a:p>
            <a:r>
              <a:rPr lang="en-US" dirty="0" smtClean="0"/>
              <a:t>Most intuitive representation</a:t>
            </a:r>
          </a:p>
          <a:p>
            <a:r>
              <a:rPr lang="en-US" dirty="0" smtClean="0"/>
              <a:t>Also known as Parent-Link model</a:t>
            </a:r>
          </a:p>
          <a:p>
            <a:pPr marL="0" indent="0">
              <a:buNone/>
            </a:pPr>
            <a:endParaRPr lang="en-US" dirty="0"/>
          </a:p>
        </p:txBody>
      </p:sp>
      <p:sp>
        <p:nvSpPr>
          <p:cNvPr id="4" name="TextBox 3"/>
          <p:cNvSpPr txBox="1"/>
          <p:nvPr/>
        </p:nvSpPr>
        <p:spPr>
          <a:xfrm>
            <a:off x="985072" y="2900382"/>
            <a:ext cx="5045043" cy="1384995"/>
          </a:xfrm>
          <a:prstGeom prst="rect">
            <a:avLst/>
          </a:prstGeom>
          <a:noFill/>
        </p:spPr>
        <p:txBody>
          <a:bodyPr wrap="square" rtlCol="0">
            <a:spAutoFit/>
          </a:bodyPr>
          <a:lstStyle/>
          <a:p>
            <a:r>
              <a:rPr lang="en-US" sz="1400" dirty="0" smtClean="0">
                <a:latin typeface="Courier New" panose="02070309020205020404" pitchFamily="49" charset="0"/>
                <a:cs typeface="Courier New" panose="02070309020205020404" pitchFamily="49" charset="0"/>
              </a:rPr>
              <a:t>CREATE TABLE Nodes (</a:t>
            </a:r>
          </a:p>
          <a:p>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nodeId</a:t>
            </a:r>
            <a:r>
              <a:rPr lang="en-US" sz="1400" dirty="0" smtClean="0">
                <a:latin typeface="Courier New" panose="02070309020205020404" pitchFamily="49" charset="0"/>
                <a:cs typeface="Courier New" panose="02070309020205020404" pitchFamily="49" charset="0"/>
              </a:rPr>
              <a:t>        INT PRIMARY KEY NULL,</a:t>
            </a:r>
          </a:p>
          <a:p>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 Any number of data fields</a:t>
            </a:r>
          </a:p>
          <a:p>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parent         INT NOT NULL,</a:t>
            </a:r>
          </a:p>
          <a:p>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FOREIGN KEY (parent) REFERENCES Nodes(ID)</a:t>
            </a:r>
          </a:p>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1421" y="2826116"/>
            <a:ext cx="1476375" cy="15335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4431579"/>
            <a:ext cx="2657846" cy="1743318"/>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667037894"/>
              </p:ext>
            </p:extLst>
          </p:nvPr>
        </p:nvGraphicFramePr>
        <p:xfrm>
          <a:off x="6705600" y="4495800"/>
          <a:ext cx="1219200" cy="2095500"/>
        </p:xfrm>
        <a:graphic>
          <a:graphicData uri="http://schemas.openxmlformats.org/drawingml/2006/table">
            <a:tbl>
              <a:tblPr/>
              <a:tblGrid>
                <a:gridCol w="609600"/>
                <a:gridCol w="609600"/>
              </a:tblGrid>
              <a:tr h="190500">
                <a:tc>
                  <a:txBody>
                    <a:bodyPr/>
                    <a:lstStyle/>
                    <a:p>
                      <a:pPr algn="ctr" fontAlgn="b"/>
                      <a:r>
                        <a:rPr lang="en-US" sz="1100" b="1" i="0" u="none" strike="noStrike" dirty="0" err="1">
                          <a:solidFill>
                            <a:srgbClr val="000000"/>
                          </a:solidFill>
                          <a:effectLst/>
                          <a:latin typeface="Calibri"/>
                        </a:rPr>
                        <a:t>nodeId</a:t>
                      </a:r>
                      <a:endParaRPr lang="en-US" sz="1100" b="1"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a:rPr>
                        <a:t>parent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190500">
                <a:tc>
                  <a:txBody>
                    <a:bodyPr/>
                    <a:lstStyle/>
                    <a:p>
                      <a:pPr algn="ctr" fontAlgn="b"/>
                      <a:r>
                        <a:rPr lang="en-US" sz="1100" b="0" i="0" u="none" strike="noStrike" dirty="0">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null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dirty="0">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20792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via Adjacency List</a:t>
            </a:r>
            <a:endParaRPr lang="en-US" dirty="0"/>
          </a:p>
        </p:txBody>
      </p:sp>
      <p:sp>
        <p:nvSpPr>
          <p:cNvPr id="3" name="Content Placeholder 2"/>
          <p:cNvSpPr>
            <a:spLocks noGrp="1"/>
          </p:cNvSpPr>
          <p:nvPr>
            <p:ph idx="1"/>
          </p:nvPr>
        </p:nvSpPr>
        <p:spPr>
          <a:xfrm>
            <a:off x="457200" y="1600201"/>
            <a:ext cx="8229600" cy="609600"/>
          </a:xfrm>
        </p:spPr>
        <p:txBody>
          <a:bodyPr/>
          <a:lstStyle/>
          <a:p>
            <a:r>
              <a:rPr lang="en-US" dirty="0" smtClean="0"/>
              <a:t>Member</a:t>
            </a:r>
          </a:p>
          <a:p>
            <a:pPr marL="0" indent="0">
              <a:buNone/>
            </a:pPr>
            <a:endParaRPr lang="en-US" dirty="0"/>
          </a:p>
          <a:p>
            <a:endParaRPr lang="en-US" dirty="0" smtClean="0"/>
          </a:p>
          <a:p>
            <a:endParaRPr lang="en-US"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133600"/>
            <a:ext cx="470535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a:xfrm>
            <a:off x="457200" y="4060371"/>
            <a:ext cx="8229600"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Print Tree</a:t>
            </a:r>
          </a:p>
          <a:p>
            <a:pPr marL="0" indent="0">
              <a:buNone/>
            </a:pPr>
            <a:endParaRPr lang="en-US" dirty="0" smtClean="0"/>
          </a:p>
          <a:p>
            <a:endParaRPr lang="en-US" dirty="0" smtClean="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572000"/>
            <a:ext cx="603885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flipH="1">
            <a:off x="2514600" y="2667000"/>
            <a:ext cx="3505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96000" y="2528500"/>
            <a:ext cx="492443" cy="276999"/>
          </a:xfrm>
          <a:prstGeom prst="rect">
            <a:avLst/>
          </a:prstGeom>
          <a:noFill/>
        </p:spPr>
        <p:txBody>
          <a:bodyPr wrap="none" rtlCol="0">
            <a:spAutoFit/>
          </a:bodyPr>
          <a:lstStyle/>
          <a:p>
            <a:r>
              <a:rPr lang="en-US" sz="1200" dirty="0" smtClean="0"/>
              <a:t>Loop</a:t>
            </a:r>
            <a:endParaRPr lang="en-US" sz="1200" dirty="0"/>
          </a:p>
        </p:txBody>
      </p:sp>
      <p:cxnSp>
        <p:nvCxnSpPr>
          <p:cNvPr id="11" name="Straight Arrow Connector 10"/>
          <p:cNvCxnSpPr/>
          <p:nvPr/>
        </p:nvCxnSpPr>
        <p:spPr>
          <a:xfrm flipH="1">
            <a:off x="3933825" y="6248400"/>
            <a:ext cx="3505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52497" y="6109900"/>
            <a:ext cx="796500" cy="276999"/>
          </a:xfrm>
          <a:prstGeom prst="rect">
            <a:avLst/>
          </a:prstGeom>
          <a:noFill/>
        </p:spPr>
        <p:txBody>
          <a:bodyPr wrap="none" rtlCol="0">
            <a:spAutoFit/>
          </a:bodyPr>
          <a:lstStyle/>
          <a:p>
            <a:r>
              <a:rPr lang="en-US" sz="1200" dirty="0" smtClean="0"/>
              <a:t>Recursion</a:t>
            </a:r>
            <a:endParaRPr lang="en-US" sz="1200" dirty="0"/>
          </a:p>
        </p:txBody>
      </p:sp>
    </p:spTree>
    <p:extLst>
      <p:ext uri="{BB962C8B-B14F-4D97-AF65-F5344CB8AC3E}">
        <p14:creationId xmlns:p14="http://schemas.microsoft.com/office/powerpoint/2010/main" val="26768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27"/>
                                        </p:tgtEl>
                                        <p:attrNameLst>
                                          <p:attrName>style.visibility</p:attrName>
                                        </p:attrNameLst>
                                      </p:cBhvr>
                                      <p:to>
                                        <p:strVal val="visible"/>
                                      </p:to>
                                    </p:set>
                                    <p:animEffect transition="in" filter="fade">
                                      <p:cBhvr>
                                        <p:cTn id="20" dur="500"/>
                                        <p:tgtEl>
                                          <p:spTgt spid="10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8"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Path </a:t>
            </a:r>
            <a:r>
              <a:rPr lang="en-US" dirty="0" smtClean="0"/>
              <a:t>Enumeration</a:t>
            </a:r>
            <a:endParaRPr lang="en-US" dirty="0"/>
          </a:p>
        </p:txBody>
      </p:sp>
      <p:sp>
        <p:nvSpPr>
          <p:cNvPr id="3" name="Content Placeholder 2"/>
          <p:cNvSpPr>
            <a:spLocks noGrp="1"/>
          </p:cNvSpPr>
          <p:nvPr>
            <p:ph idx="1"/>
          </p:nvPr>
        </p:nvSpPr>
        <p:spPr>
          <a:xfrm>
            <a:off x="457200" y="1600201"/>
            <a:ext cx="8229600" cy="838200"/>
          </a:xfrm>
        </p:spPr>
        <p:txBody>
          <a:bodyPr/>
          <a:lstStyle/>
          <a:p>
            <a:r>
              <a:rPr lang="en-US" dirty="0" smtClean="0"/>
              <a:t>Path attribute denote the position of a node</a:t>
            </a:r>
          </a:p>
          <a:p>
            <a:pPr marL="0" indent="0">
              <a:buNone/>
            </a:pP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514600"/>
            <a:ext cx="2657846" cy="1743318"/>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222499100"/>
              </p:ext>
            </p:extLst>
          </p:nvPr>
        </p:nvGraphicFramePr>
        <p:xfrm>
          <a:off x="5257800" y="2362200"/>
          <a:ext cx="1219200" cy="2095500"/>
        </p:xfrm>
        <a:graphic>
          <a:graphicData uri="http://schemas.openxmlformats.org/drawingml/2006/table">
            <a:tbl>
              <a:tblPr/>
              <a:tblGrid>
                <a:gridCol w="609600"/>
                <a:gridCol w="609600"/>
              </a:tblGrid>
              <a:tr h="190500">
                <a:tc>
                  <a:txBody>
                    <a:bodyPr/>
                    <a:lstStyle/>
                    <a:p>
                      <a:pPr algn="ctr" fontAlgn="b"/>
                      <a:r>
                        <a:rPr lang="en-US" sz="1100" b="1" i="0" u="none" strike="noStrike" dirty="0" err="1">
                          <a:solidFill>
                            <a:srgbClr val="000000"/>
                          </a:solidFill>
                          <a:effectLst/>
                          <a:latin typeface="Calibri"/>
                        </a:rPr>
                        <a:t>nodeId</a:t>
                      </a:r>
                      <a:endParaRPr lang="en-US" sz="1100" b="1"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a:rPr>
                        <a:t>path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190500">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1/2/6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1/4/10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9" name="Content Placeholder 2"/>
          <p:cNvSpPr txBox="1">
            <a:spLocks/>
          </p:cNvSpPr>
          <p:nvPr/>
        </p:nvSpPr>
        <p:spPr>
          <a:xfrm>
            <a:off x="533400" y="4572000"/>
            <a:ext cx="82296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Does not need recursion, but</a:t>
            </a:r>
          </a:p>
          <a:p>
            <a:pPr lvl="1"/>
            <a:r>
              <a:rPr lang="en-US" dirty="0" smtClean="0"/>
              <a:t>Require text-processing on client</a:t>
            </a:r>
          </a:p>
          <a:p>
            <a:pPr lvl="1"/>
            <a:r>
              <a:rPr lang="en-US" dirty="0" smtClean="0"/>
              <a:t>Each record incurs extra transmission overhead </a:t>
            </a:r>
            <a:endParaRPr lang="en-US" dirty="0" smtClean="0"/>
          </a:p>
          <a:p>
            <a:pPr marL="0" indent="0">
              <a:buFont typeface="Arial" pitchFamily="34" charset="0"/>
              <a:buNone/>
            </a:pPr>
            <a:endParaRPr lang="en-US" dirty="0"/>
          </a:p>
        </p:txBody>
      </p:sp>
    </p:spTree>
    <p:extLst>
      <p:ext uri="{BB962C8B-B14F-4D97-AF65-F5344CB8AC3E}">
        <p14:creationId xmlns:p14="http://schemas.microsoft.com/office/powerpoint/2010/main" val="710651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in Current Systems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Currently Limited and only very few systems have any support hierarchical data</a:t>
            </a:r>
          </a:p>
          <a:p>
            <a:pPr lvl="1"/>
            <a:r>
              <a:rPr lang="en-US" dirty="0" smtClean="0"/>
              <a:t>Most systems do not have hierarchical syntax or functions</a:t>
            </a:r>
          </a:p>
          <a:p>
            <a:r>
              <a:rPr lang="en-US" dirty="0" smtClean="0"/>
              <a:t>Support Systems</a:t>
            </a:r>
          </a:p>
          <a:p>
            <a:pPr lvl="1"/>
            <a:r>
              <a:rPr lang="en-US" dirty="0" smtClean="0"/>
              <a:t>Oracle Database Systems</a:t>
            </a:r>
            <a:r>
              <a:rPr lang="en-US" baseline="30000" dirty="0" smtClean="0"/>
              <a:t>[1]</a:t>
            </a:r>
          </a:p>
          <a:p>
            <a:pPr lvl="2"/>
            <a:r>
              <a:rPr lang="en-US" dirty="0" smtClean="0"/>
              <a:t>Supports nonstandard SQL syntax CONNECT BY</a:t>
            </a:r>
          </a:p>
          <a:p>
            <a:pPr lvl="2"/>
            <a:r>
              <a:rPr lang="en-US" dirty="0" smtClean="0"/>
              <a:t>Still depends on recursion</a:t>
            </a:r>
          </a:p>
          <a:p>
            <a:pPr lvl="1"/>
            <a:r>
              <a:rPr lang="en-US" dirty="0" smtClean="0"/>
              <a:t>Microsoft</a:t>
            </a:r>
            <a:r>
              <a:rPr lang="en-US" dirty="0"/>
              <a:t> </a:t>
            </a:r>
            <a:r>
              <a:rPr lang="en-US" dirty="0" smtClean="0"/>
              <a:t>SQL Server</a:t>
            </a:r>
            <a:r>
              <a:rPr lang="en-US" baseline="30000" dirty="0" smtClean="0"/>
              <a:t>[2,3]</a:t>
            </a:r>
          </a:p>
          <a:p>
            <a:pPr lvl="2"/>
            <a:r>
              <a:rPr lang="en-US" dirty="0" smtClean="0"/>
              <a:t>Supports ‘</a:t>
            </a:r>
            <a:r>
              <a:rPr lang="en-US" dirty="0" err="1" smtClean="0"/>
              <a:t>hierarchyid</a:t>
            </a:r>
            <a:r>
              <a:rPr lang="en-US" dirty="0" smtClean="0"/>
              <a:t>’ field type (since 2008)</a:t>
            </a:r>
          </a:p>
          <a:p>
            <a:pPr lvl="2"/>
            <a:r>
              <a:rPr lang="en-US" dirty="0" smtClean="0"/>
              <a:t>Implement encoded path-enumeration model</a:t>
            </a:r>
          </a:p>
        </p:txBody>
      </p:sp>
    </p:spTree>
    <p:extLst>
      <p:ext uri="{BB962C8B-B14F-4D97-AF65-F5344CB8AC3E}">
        <p14:creationId xmlns:p14="http://schemas.microsoft.com/office/powerpoint/2010/main" val="1120877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Spatial Index Pruning Skyline Computation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55218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Multi-Nested Sets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479040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Proposed Design with Nested Set</a:t>
            </a:r>
            <a:r>
              <a:rPr lang="en-US" baseline="30000" dirty="0" smtClean="0"/>
              <a:t>[5]</a:t>
            </a:r>
            <a:endParaRPr lang="en-US" baseline="30000" dirty="0"/>
          </a:p>
        </p:txBody>
      </p:sp>
      <p:sp>
        <p:nvSpPr>
          <p:cNvPr id="3" name="Content Placeholder 2"/>
          <p:cNvSpPr>
            <a:spLocks noGrp="1"/>
          </p:cNvSpPr>
          <p:nvPr>
            <p:ph idx="1"/>
          </p:nvPr>
        </p:nvSpPr>
        <p:spPr/>
        <p:txBody>
          <a:bodyPr/>
          <a:lstStyle/>
          <a:p>
            <a:r>
              <a:rPr lang="en-US" dirty="0" smtClean="0"/>
              <a:t>An extension of adjacency list model</a:t>
            </a:r>
          </a:p>
          <a:p>
            <a:r>
              <a:rPr lang="en-US" dirty="0" smtClean="0"/>
              <a:t>Two additional fields, left(L) and right(R), to denote hierarchical relationship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894740"/>
            <a:ext cx="1676634" cy="138131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3505200"/>
            <a:ext cx="4182059" cy="1943371"/>
          </a:xfrm>
          <a:prstGeom prst="rect">
            <a:avLst/>
          </a:prstGeom>
        </p:spPr>
      </p:pic>
    </p:spTree>
    <p:extLst>
      <p:ext uri="{BB962C8B-B14F-4D97-AF65-F5344CB8AC3E}">
        <p14:creationId xmlns:p14="http://schemas.microsoft.com/office/powerpoint/2010/main" val="630282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Set Order Assignment</a:t>
            </a:r>
            <a:endParaRPr lang="en-US" dirty="0"/>
          </a:p>
        </p:txBody>
      </p:sp>
      <p:sp>
        <p:nvSpPr>
          <p:cNvPr id="4" name="Content Placeholder 2"/>
          <p:cNvSpPr txBox="1">
            <a:spLocks/>
          </p:cNvSpPr>
          <p:nvPr/>
        </p:nvSpPr>
        <p:spPr>
          <a:xfrm>
            <a:off x="457200" y="1600201"/>
            <a:ext cx="8229600" cy="83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Left-Right value assignment procedure:</a:t>
            </a:r>
          </a:p>
        </p:txBody>
      </p:sp>
      <p:sp>
        <p:nvSpPr>
          <p:cNvPr id="5" name="Content Placeholder 2"/>
          <p:cNvSpPr txBox="1">
            <a:spLocks/>
          </p:cNvSpPr>
          <p:nvPr/>
        </p:nvSpPr>
        <p:spPr>
          <a:xfrm>
            <a:off x="520197" y="4114800"/>
            <a:ext cx="8103606" cy="2209800"/>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Steps:</a:t>
            </a:r>
          </a:p>
          <a:p>
            <a:pPr marL="971550" lvl="1" indent="-514350">
              <a:buFont typeface="+mj-lt"/>
              <a:buAutoNum type="arabicPeriod"/>
            </a:pPr>
            <a:r>
              <a:rPr lang="en-US" dirty="0" smtClean="0"/>
              <a:t>Assign </a:t>
            </a:r>
            <a:r>
              <a:rPr lang="en-US" i="1" dirty="0" smtClean="0"/>
              <a:t>count</a:t>
            </a:r>
            <a:r>
              <a:rPr lang="en-US" dirty="0" smtClean="0"/>
              <a:t> to left of node </a:t>
            </a:r>
            <a:r>
              <a:rPr lang="en-US" i="1" dirty="0" smtClean="0"/>
              <a:t>n</a:t>
            </a:r>
          </a:p>
          <a:p>
            <a:pPr marL="971550" lvl="1" indent="-514350">
              <a:buFont typeface="+mj-lt"/>
              <a:buAutoNum type="arabicPeriod"/>
            </a:pPr>
            <a:r>
              <a:rPr lang="en-US" dirty="0" smtClean="0"/>
              <a:t>For each child of node </a:t>
            </a:r>
            <a:r>
              <a:rPr lang="en-US" i="1" dirty="0" smtClean="0"/>
              <a:t>n</a:t>
            </a:r>
            <a:r>
              <a:rPr lang="en-US" dirty="0" smtClean="0"/>
              <a:t>, call </a:t>
            </a:r>
            <a:r>
              <a:rPr lang="en-US" i="1" dirty="0" err="1" smtClean="0"/>
              <a:t>LROrder</a:t>
            </a:r>
            <a:r>
              <a:rPr lang="en-US" dirty="0" smtClean="0"/>
              <a:t> for that child</a:t>
            </a:r>
          </a:p>
          <a:p>
            <a:pPr marL="971550" lvl="1" indent="-514350">
              <a:buFont typeface="+mj-lt"/>
              <a:buAutoNum type="arabicPeriod"/>
            </a:pPr>
            <a:r>
              <a:rPr lang="en-US" dirty="0" smtClean="0"/>
              <a:t>After </a:t>
            </a:r>
            <a:r>
              <a:rPr lang="en-US" i="1" dirty="0" err="1" smtClean="0"/>
              <a:t>LROrder</a:t>
            </a:r>
            <a:r>
              <a:rPr lang="en-US" dirty="0" smtClean="0"/>
              <a:t> call is complete for each children, </a:t>
            </a:r>
            <a:r>
              <a:rPr lang="en-US" dirty="0" err="1" smtClean="0"/>
              <a:t>incement</a:t>
            </a:r>
            <a:r>
              <a:rPr lang="en-US" dirty="0" smtClean="0"/>
              <a:t> and assign </a:t>
            </a:r>
            <a:r>
              <a:rPr lang="en-US" i="1" dirty="0" smtClean="0"/>
              <a:t>count</a:t>
            </a:r>
            <a:r>
              <a:rPr lang="en-US" dirty="0" smtClean="0"/>
              <a:t> to the right value of current node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2222106"/>
            <a:ext cx="3200400" cy="1487202"/>
          </a:xfrm>
          <a:prstGeom prst="rect">
            <a:avLst/>
          </a:prstGeom>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441122"/>
            <a:ext cx="3438525"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7149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051"/>
                                        </p:tgtEl>
                                        <p:attrNameLst>
                                          <p:attrName>style.visibility</p:attrName>
                                        </p:attrNameLst>
                                      </p:cBhvr>
                                      <p:to>
                                        <p:strVal val="visible"/>
                                      </p:to>
                                    </p:set>
                                    <p:animEffect transition="in" filter="fade">
                                      <p:cBhvr>
                                        <p:cTn id="10" dur="500"/>
                                        <p:tgtEl>
                                          <p:spTgt spid="2051"/>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LR Value and Node Relationship</a:t>
            </a:r>
            <a:endParaRPr lang="en-US" dirty="0"/>
          </a:p>
        </p:txBody>
      </p:sp>
      <p:sp>
        <p:nvSpPr>
          <p:cNvPr id="3" name="Content Placeholder 2"/>
          <p:cNvSpPr>
            <a:spLocks noGrp="1"/>
          </p:cNvSpPr>
          <p:nvPr>
            <p:ph idx="1"/>
          </p:nvPr>
        </p:nvSpPr>
        <p:spPr/>
        <p:txBody>
          <a:bodyPr/>
          <a:lstStyle/>
          <a:p>
            <a:pPr marL="0" indent="0">
              <a:buNone/>
            </a:pPr>
            <a:r>
              <a:rPr lang="en-US" dirty="0" smtClean="0"/>
              <a:t>Given two nodes </a:t>
            </a:r>
            <a:r>
              <a:rPr lang="en-US" i="1" dirty="0" smtClean="0"/>
              <a:t>n</a:t>
            </a:r>
            <a:r>
              <a:rPr lang="en-US" i="1" baseline="-25000" dirty="0" smtClean="0"/>
              <a:t>1</a:t>
            </a:r>
            <a:r>
              <a:rPr lang="en-US" dirty="0"/>
              <a:t>, </a:t>
            </a:r>
            <a:r>
              <a:rPr lang="en-US" i="1" dirty="0" smtClean="0"/>
              <a:t>n</a:t>
            </a:r>
            <a:r>
              <a:rPr lang="en-US" i="1" baseline="-25000" dirty="0" smtClean="0"/>
              <a:t>2</a:t>
            </a:r>
            <a:r>
              <a:rPr lang="en-US" dirty="0"/>
              <a:t> </a:t>
            </a:r>
            <a:r>
              <a:rPr lang="en-US" dirty="0" smtClean="0"/>
              <a:t>of </a:t>
            </a:r>
            <a:r>
              <a:rPr lang="en-US" dirty="0"/>
              <a:t>a </a:t>
            </a:r>
            <a:r>
              <a:rPr lang="en-US" dirty="0" smtClean="0"/>
              <a:t>tree</a:t>
            </a:r>
          </a:p>
          <a:p>
            <a:pPr lvl="3"/>
            <a:endParaRPr lang="en-US" dirty="0" smtClean="0"/>
          </a:p>
          <a:p>
            <a:pPr marL="0" indent="0">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98737714"/>
              </p:ext>
            </p:extLst>
          </p:nvPr>
        </p:nvGraphicFramePr>
        <p:xfrm>
          <a:off x="533400" y="2590800"/>
          <a:ext cx="8001001" cy="2900680"/>
        </p:xfrm>
        <a:graphic>
          <a:graphicData uri="http://schemas.openxmlformats.org/drawingml/2006/table">
            <a:tbl>
              <a:tblPr firstRow="1" bandRow="1">
                <a:tableStyleId>{5C22544A-7EE6-4342-B048-85BDC9FD1C3A}</a:tableStyleId>
              </a:tblPr>
              <a:tblGrid>
                <a:gridCol w="2097350"/>
                <a:gridCol w="2398450"/>
                <a:gridCol w="3505201"/>
              </a:tblGrid>
              <a:tr h="370840">
                <a:tc>
                  <a:txBody>
                    <a:bodyPr/>
                    <a:lstStyle/>
                    <a:p>
                      <a:r>
                        <a:rPr lang="en-US" dirty="0" smtClean="0"/>
                        <a:t>Relationship</a:t>
                      </a:r>
                      <a:endParaRPr lang="en-US" dirty="0"/>
                    </a:p>
                  </a:txBody>
                  <a:tcPr/>
                </a:tc>
                <a:tc>
                  <a:txBody>
                    <a:bodyPr/>
                    <a:lstStyle/>
                    <a:p>
                      <a:r>
                        <a:rPr lang="en-US" dirty="0" smtClean="0"/>
                        <a:t>Conditions</a:t>
                      </a:r>
                      <a:endParaRPr lang="en-US" dirty="0"/>
                    </a:p>
                  </a:txBody>
                  <a:tcPr/>
                </a:tc>
                <a:tc>
                  <a:txBody>
                    <a:bodyPr/>
                    <a:lstStyle/>
                    <a:p>
                      <a:r>
                        <a:rPr lang="en-US" dirty="0" smtClean="0"/>
                        <a:t>SQL</a:t>
                      </a:r>
                      <a:r>
                        <a:rPr lang="en-US" baseline="0" dirty="0" smtClean="0"/>
                        <a:t> Query</a:t>
                      </a:r>
                      <a:endParaRPr lang="en-US" dirty="0"/>
                    </a:p>
                  </a:txBody>
                  <a:tcPr/>
                </a:tc>
              </a:tr>
              <a:tr h="370840">
                <a:tc>
                  <a:txBody>
                    <a:bodyPr/>
                    <a:lstStyle/>
                    <a:p>
                      <a:r>
                        <a:rPr lang="en-US" i="1" dirty="0" smtClean="0"/>
                        <a:t>n</a:t>
                      </a:r>
                      <a:r>
                        <a:rPr lang="en-US" i="1" baseline="-25000" dirty="0" smtClean="0"/>
                        <a:t>1</a:t>
                      </a:r>
                      <a:r>
                        <a:rPr lang="en-US" baseline="0" dirty="0" smtClean="0"/>
                        <a:t> is ancestor of </a:t>
                      </a:r>
                      <a:r>
                        <a:rPr lang="en-US" i="1" baseline="0" dirty="0" smtClean="0"/>
                        <a:t>n</a:t>
                      </a:r>
                      <a:r>
                        <a:rPr lang="en-US" i="1" baseline="-25000" dirty="0" smtClean="0"/>
                        <a:t>2</a:t>
                      </a:r>
                      <a:endParaRPr lang="en-US" dirty="0"/>
                    </a:p>
                  </a:txBody>
                  <a:tcPr anchor="ctr"/>
                </a:tc>
                <a:tc>
                  <a:txBody>
                    <a:bodyPr/>
                    <a:lstStyle/>
                    <a:p>
                      <a:pPr marL="342900" indent="-342900">
                        <a:buAutoNum type="arabicPeriod"/>
                      </a:pPr>
                      <a:r>
                        <a:rPr lang="en-US" i="1" dirty="0" smtClean="0"/>
                        <a:t>n</a:t>
                      </a:r>
                      <a:r>
                        <a:rPr lang="en-US" i="1" baseline="-25000" dirty="0" smtClean="0"/>
                        <a:t>1</a:t>
                      </a:r>
                      <a:r>
                        <a:rPr lang="en-US" i="1" dirty="0" smtClean="0"/>
                        <a:t>.left</a:t>
                      </a:r>
                      <a:r>
                        <a:rPr lang="en-US" baseline="0" dirty="0" smtClean="0"/>
                        <a:t> &lt; </a:t>
                      </a:r>
                      <a:r>
                        <a:rPr lang="en-US" i="1" baseline="0" dirty="0" smtClean="0"/>
                        <a:t>n</a:t>
                      </a:r>
                      <a:r>
                        <a:rPr lang="en-US" i="1" baseline="-25000" dirty="0" smtClean="0"/>
                        <a:t>2</a:t>
                      </a:r>
                      <a:r>
                        <a:rPr lang="en-US" i="1" baseline="0" dirty="0" smtClean="0"/>
                        <a:t>.left</a:t>
                      </a:r>
                      <a:r>
                        <a:rPr lang="en-US" baseline="0" dirty="0" smtClean="0"/>
                        <a:t> </a:t>
                      </a:r>
                      <a:r>
                        <a:rPr lang="en-US" i="1" u="sng" baseline="0" dirty="0" smtClean="0"/>
                        <a:t>and</a:t>
                      </a:r>
                    </a:p>
                    <a:p>
                      <a:pPr marL="342900" indent="-342900">
                        <a:buAutoNum type="arabicPeriod"/>
                      </a:pPr>
                      <a:r>
                        <a:rPr lang="en-US" i="1" baseline="0" dirty="0" smtClean="0"/>
                        <a:t>n</a:t>
                      </a:r>
                      <a:r>
                        <a:rPr lang="en-US" i="1" baseline="-25000" dirty="0" smtClean="0"/>
                        <a:t>1</a:t>
                      </a:r>
                      <a:r>
                        <a:rPr lang="en-US" i="1" baseline="0" dirty="0" smtClean="0"/>
                        <a:t>.right</a:t>
                      </a:r>
                      <a:r>
                        <a:rPr lang="en-US" baseline="0" dirty="0" smtClean="0"/>
                        <a:t> &gt; </a:t>
                      </a:r>
                      <a:r>
                        <a:rPr lang="en-US" i="1" baseline="0" dirty="0" smtClean="0"/>
                        <a:t>n</a:t>
                      </a:r>
                      <a:r>
                        <a:rPr lang="en-US" i="1" baseline="-25000" dirty="0" smtClean="0"/>
                        <a:t>2</a:t>
                      </a:r>
                      <a:r>
                        <a:rPr lang="en-US" i="1" baseline="0" dirty="0" smtClean="0"/>
                        <a:t>.right</a:t>
                      </a:r>
                      <a:endParaRPr lang="en-US" i="1" dirty="0"/>
                    </a:p>
                  </a:txBody>
                  <a:tcPr anchor="ctr"/>
                </a:tc>
                <a:tc>
                  <a:txBody>
                    <a:bodyPr/>
                    <a:lstStyle/>
                    <a:p>
                      <a:r>
                        <a:rPr lang="en-US" dirty="0" smtClean="0"/>
                        <a:t>Get</a:t>
                      </a:r>
                      <a:r>
                        <a:rPr lang="en-US" baseline="0" dirty="0" smtClean="0"/>
                        <a:t> all ancestors of </a:t>
                      </a:r>
                      <a:r>
                        <a:rPr lang="en-US" i="1" dirty="0" smtClean="0"/>
                        <a:t>n</a:t>
                      </a:r>
                      <a:r>
                        <a:rPr lang="en-US" i="1" baseline="-25000" dirty="0" smtClean="0"/>
                        <a:t>1</a:t>
                      </a:r>
                      <a:r>
                        <a:rPr lang="en-US" baseline="0" dirty="0" smtClean="0"/>
                        <a:t>:</a:t>
                      </a:r>
                    </a:p>
                    <a:p>
                      <a:pPr marL="91440">
                        <a:spcBef>
                          <a:spcPts val="600"/>
                        </a:spcBef>
                      </a:pPr>
                      <a:r>
                        <a:rPr lang="en-US" dirty="0" smtClean="0">
                          <a:solidFill>
                            <a:srgbClr val="7030A0"/>
                          </a:solidFill>
                        </a:rPr>
                        <a:t>SELECT</a:t>
                      </a:r>
                      <a:r>
                        <a:rPr lang="en-US" baseline="0" dirty="0" smtClean="0">
                          <a:solidFill>
                            <a:srgbClr val="7030A0"/>
                          </a:solidFill>
                        </a:rPr>
                        <a:t> </a:t>
                      </a:r>
                      <a:r>
                        <a:rPr lang="en-US" baseline="0" dirty="0" smtClean="0"/>
                        <a:t>* </a:t>
                      </a:r>
                      <a:r>
                        <a:rPr lang="en-US" baseline="0" dirty="0" smtClean="0">
                          <a:solidFill>
                            <a:srgbClr val="7030A0"/>
                          </a:solidFill>
                        </a:rPr>
                        <a:t>FROM</a:t>
                      </a:r>
                      <a:r>
                        <a:rPr lang="en-US" baseline="0" dirty="0" smtClean="0"/>
                        <a:t> Nodes </a:t>
                      </a:r>
                      <a:r>
                        <a:rPr lang="en-US" baseline="0" dirty="0" smtClean="0">
                          <a:solidFill>
                            <a:srgbClr val="7030A0"/>
                          </a:solidFill>
                        </a:rPr>
                        <a:t>WHERE</a:t>
                      </a:r>
                    </a:p>
                    <a:p>
                      <a:pPr marL="91440">
                        <a:spcBef>
                          <a:spcPts val="0"/>
                        </a:spcBef>
                      </a:pPr>
                      <a:r>
                        <a:rPr lang="en-US" baseline="0" dirty="0" smtClean="0"/>
                        <a:t>left &lt; n1.left </a:t>
                      </a:r>
                      <a:r>
                        <a:rPr lang="en-US" baseline="0" dirty="0" smtClean="0">
                          <a:solidFill>
                            <a:srgbClr val="7030A0"/>
                          </a:solidFill>
                        </a:rPr>
                        <a:t>AND</a:t>
                      </a:r>
                      <a:r>
                        <a:rPr lang="en-US" baseline="0" dirty="0" smtClean="0"/>
                        <a:t> right &gt; n1.right</a:t>
                      </a:r>
                    </a:p>
                  </a:txBody>
                  <a:tcPr/>
                </a:tc>
              </a:tr>
              <a:tr h="370840">
                <a:tc>
                  <a:txBody>
                    <a:bodyPr/>
                    <a:lstStyle/>
                    <a:p>
                      <a:r>
                        <a:rPr lang="en-US" i="1" dirty="0" smtClean="0"/>
                        <a:t>n</a:t>
                      </a:r>
                      <a:r>
                        <a:rPr lang="en-US" i="1" baseline="-25000" dirty="0" smtClean="0"/>
                        <a:t>1</a:t>
                      </a:r>
                      <a:r>
                        <a:rPr lang="en-US" baseline="0" dirty="0" smtClean="0"/>
                        <a:t> is member (descendant) of </a:t>
                      </a:r>
                      <a:r>
                        <a:rPr lang="en-US" i="1" baseline="0" dirty="0" smtClean="0"/>
                        <a:t>n</a:t>
                      </a:r>
                      <a:r>
                        <a:rPr lang="en-US" i="1" baseline="-25000" dirty="0" smtClean="0"/>
                        <a:t>2</a:t>
                      </a:r>
                      <a:endParaRPr lang="en-US" i="1" baseline="-25000" dirty="0"/>
                    </a:p>
                  </a:txBody>
                  <a:tcPr anchor="ctr"/>
                </a:tc>
                <a:tc>
                  <a:txBody>
                    <a:bodyPr/>
                    <a:lstStyle/>
                    <a:p>
                      <a:pPr marL="342900" indent="-342900">
                        <a:buAutoNum type="arabicPeriod"/>
                      </a:pPr>
                      <a:r>
                        <a:rPr lang="en-US" i="1" dirty="0" smtClean="0"/>
                        <a:t>n</a:t>
                      </a:r>
                      <a:r>
                        <a:rPr lang="en-US" i="1" baseline="-25000" dirty="0" smtClean="0"/>
                        <a:t>1</a:t>
                      </a:r>
                      <a:r>
                        <a:rPr lang="en-US" i="1" dirty="0" smtClean="0"/>
                        <a:t>.left</a:t>
                      </a:r>
                      <a:r>
                        <a:rPr lang="en-US" baseline="0" dirty="0" smtClean="0"/>
                        <a:t> ≥ </a:t>
                      </a:r>
                      <a:r>
                        <a:rPr lang="en-US" i="1" baseline="0" dirty="0" smtClean="0"/>
                        <a:t>n</a:t>
                      </a:r>
                      <a:r>
                        <a:rPr lang="en-US" i="1" baseline="-25000" dirty="0" smtClean="0"/>
                        <a:t>2</a:t>
                      </a:r>
                      <a:r>
                        <a:rPr lang="en-US" i="1" baseline="0" dirty="0" smtClean="0"/>
                        <a:t>.left</a:t>
                      </a:r>
                      <a:r>
                        <a:rPr lang="en-US" baseline="0" dirty="0" smtClean="0"/>
                        <a:t> </a:t>
                      </a:r>
                      <a:r>
                        <a:rPr lang="en-US" i="1" u="sng" baseline="0" dirty="0" smtClean="0"/>
                        <a:t>and</a:t>
                      </a:r>
                    </a:p>
                    <a:p>
                      <a:pPr marL="342900" indent="-342900">
                        <a:buAutoNum type="arabicPeriod"/>
                      </a:pPr>
                      <a:r>
                        <a:rPr lang="en-US" i="1" baseline="0" dirty="0" smtClean="0"/>
                        <a:t>n</a:t>
                      </a:r>
                      <a:r>
                        <a:rPr lang="en-US" i="1" baseline="-25000" dirty="0" smtClean="0"/>
                        <a:t>1</a:t>
                      </a:r>
                      <a:r>
                        <a:rPr lang="en-US" i="1" baseline="0" dirty="0" smtClean="0"/>
                        <a:t>.right</a:t>
                      </a:r>
                      <a:r>
                        <a:rPr lang="en-US" baseline="0" dirty="0" smtClean="0"/>
                        <a:t> ≤ </a:t>
                      </a:r>
                      <a:r>
                        <a:rPr lang="en-US" i="1" baseline="0" dirty="0" smtClean="0"/>
                        <a:t>n</a:t>
                      </a:r>
                      <a:r>
                        <a:rPr lang="en-US" i="1" baseline="-25000" dirty="0" smtClean="0"/>
                        <a:t>2</a:t>
                      </a:r>
                      <a:r>
                        <a:rPr lang="en-US" i="1" baseline="0" dirty="0" smtClean="0"/>
                        <a:t>.right</a:t>
                      </a:r>
                      <a:endParaRPr lang="en-US" i="1" dirty="0" smtClean="0"/>
                    </a:p>
                  </a:txBody>
                  <a:tcPr anchor="ctr"/>
                </a:tc>
                <a:tc>
                  <a:txBody>
                    <a:bodyPr/>
                    <a:lstStyle/>
                    <a:p>
                      <a:r>
                        <a:rPr lang="en-US" dirty="0" smtClean="0"/>
                        <a:t>Get the</a:t>
                      </a:r>
                      <a:r>
                        <a:rPr lang="en-US" baseline="0" dirty="0" smtClean="0"/>
                        <a:t> entire tree root at </a:t>
                      </a:r>
                      <a:r>
                        <a:rPr lang="en-US" i="1" dirty="0" smtClean="0"/>
                        <a:t>n</a:t>
                      </a:r>
                      <a:r>
                        <a:rPr lang="en-US" i="1" baseline="-25000" dirty="0" smtClean="0"/>
                        <a:t>1</a:t>
                      </a:r>
                      <a:r>
                        <a:rPr lang="en-US" baseline="0" dirty="0" smtClean="0"/>
                        <a:t>:</a:t>
                      </a:r>
                    </a:p>
                    <a:p>
                      <a:pPr marL="91440">
                        <a:spcBef>
                          <a:spcPts val="600"/>
                        </a:spcBef>
                      </a:pPr>
                      <a:r>
                        <a:rPr lang="en-US" dirty="0" smtClean="0">
                          <a:solidFill>
                            <a:srgbClr val="7030A0"/>
                          </a:solidFill>
                        </a:rPr>
                        <a:t>SELECT</a:t>
                      </a:r>
                      <a:r>
                        <a:rPr lang="en-US" baseline="0" dirty="0" smtClean="0">
                          <a:solidFill>
                            <a:srgbClr val="7030A0"/>
                          </a:solidFill>
                        </a:rPr>
                        <a:t> </a:t>
                      </a:r>
                      <a:r>
                        <a:rPr lang="en-US" baseline="0" dirty="0" smtClean="0"/>
                        <a:t>* </a:t>
                      </a:r>
                      <a:r>
                        <a:rPr lang="en-US" baseline="0" dirty="0" smtClean="0">
                          <a:solidFill>
                            <a:srgbClr val="7030A0"/>
                          </a:solidFill>
                        </a:rPr>
                        <a:t>FROM</a:t>
                      </a:r>
                      <a:r>
                        <a:rPr lang="en-US" baseline="0" dirty="0" smtClean="0"/>
                        <a:t> Nodes </a:t>
                      </a:r>
                      <a:r>
                        <a:rPr lang="en-US" baseline="0" dirty="0" smtClean="0">
                          <a:solidFill>
                            <a:srgbClr val="7030A0"/>
                          </a:solidFill>
                        </a:rPr>
                        <a:t>WHERE</a:t>
                      </a:r>
                    </a:p>
                    <a:p>
                      <a:pPr marL="91440">
                        <a:spcBef>
                          <a:spcPts val="0"/>
                        </a:spcBef>
                      </a:pPr>
                      <a:r>
                        <a:rPr lang="en-US" baseline="0" dirty="0" smtClean="0"/>
                        <a:t>(left &gt; n1.left </a:t>
                      </a:r>
                      <a:r>
                        <a:rPr lang="en-US" baseline="0" dirty="0" smtClean="0">
                          <a:solidFill>
                            <a:srgbClr val="7030A0"/>
                          </a:solidFill>
                        </a:rPr>
                        <a:t>OR</a:t>
                      </a:r>
                      <a:r>
                        <a:rPr lang="en-US" baseline="0" dirty="0" smtClean="0"/>
                        <a:t> left = n1.left) </a:t>
                      </a:r>
                      <a:r>
                        <a:rPr lang="en-US" baseline="0" dirty="0" smtClean="0">
                          <a:solidFill>
                            <a:srgbClr val="7030A0"/>
                          </a:solidFill>
                        </a:rPr>
                        <a:t>AND</a:t>
                      </a:r>
                      <a:r>
                        <a:rPr lang="en-US" baseline="0" dirty="0" smtClean="0"/>
                        <a:t> (right &lt; n1.right </a:t>
                      </a:r>
                      <a:r>
                        <a:rPr lang="en-US" baseline="0" dirty="0" smtClean="0">
                          <a:solidFill>
                            <a:srgbClr val="7030A0"/>
                          </a:solidFill>
                        </a:rPr>
                        <a:t>OR</a:t>
                      </a:r>
                      <a:r>
                        <a:rPr lang="en-US" baseline="0" dirty="0" smtClean="0"/>
                        <a:t> right = n1.right)</a:t>
                      </a:r>
                    </a:p>
                  </a:txBody>
                  <a:tcPr/>
                </a:tc>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295400"/>
            <a:ext cx="2623670" cy="1219200"/>
          </a:xfrm>
          <a:prstGeom prst="rect">
            <a:avLst/>
          </a:prstGeom>
        </p:spPr>
      </p:pic>
    </p:spTree>
    <p:extLst>
      <p:ext uri="{BB962C8B-B14F-4D97-AF65-F5344CB8AC3E}">
        <p14:creationId xmlns:p14="http://schemas.microsoft.com/office/powerpoint/2010/main" val="3264470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Set is great but..</a:t>
            </a:r>
            <a:endParaRPr lang="en-US" dirty="0"/>
          </a:p>
        </p:txBody>
      </p:sp>
      <p:sp>
        <p:nvSpPr>
          <p:cNvPr id="3" name="Content Placeholder 2"/>
          <p:cNvSpPr>
            <a:spLocks noGrp="1"/>
          </p:cNvSpPr>
          <p:nvPr>
            <p:ph idx="1"/>
          </p:nvPr>
        </p:nvSpPr>
        <p:spPr/>
        <p:txBody>
          <a:bodyPr/>
          <a:lstStyle/>
          <a:p>
            <a:r>
              <a:rPr lang="en-US" dirty="0" smtClean="0"/>
              <a:t>We can still make queries faster by designing a index for hierarchical data.</a:t>
            </a:r>
          </a:p>
          <a:p>
            <a:r>
              <a:rPr lang="en-US" dirty="0" smtClean="0"/>
              <a:t>Using comparison operators in query is cumbersome and error-prone. We can design SQL extension that utilize our index.</a:t>
            </a:r>
          </a:p>
          <a:p>
            <a:pPr lvl="2"/>
            <a:endParaRPr lang="en-US" dirty="0"/>
          </a:p>
        </p:txBody>
      </p:sp>
    </p:spTree>
    <p:extLst>
      <p:ext uri="{BB962C8B-B14F-4D97-AF65-F5344CB8AC3E}">
        <p14:creationId xmlns:p14="http://schemas.microsoft.com/office/powerpoint/2010/main" val="1280237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Index!</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LR values managed by the RDBMS (instead of the users)</a:t>
            </a:r>
          </a:p>
          <a:p>
            <a:pPr lvl="1"/>
            <a:r>
              <a:rPr lang="en-US" dirty="0" smtClean="0"/>
              <a:t>Alleviate the user from having to use comparison operator</a:t>
            </a:r>
          </a:p>
          <a:p>
            <a:r>
              <a:rPr lang="en-US" dirty="0" smtClean="0"/>
              <a:t>‘HIE’ attribute flag to designate a table as hierarchical</a:t>
            </a:r>
          </a:p>
          <a:p>
            <a:pPr lvl="1"/>
            <a:r>
              <a:rPr lang="en-US" dirty="0" smtClean="0"/>
              <a:t>The table must have a ‘parent’ attribute</a:t>
            </a:r>
          </a:p>
          <a:p>
            <a:r>
              <a:rPr lang="en-US" dirty="0" smtClean="0"/>
              <a:t>Index!: Using 2 B-Trees</a:t>
            </a:r>
            <a:r>
              <a:rPr lang="en-US" baseline="30000" dirty="0" smtClean="0"/>
              <a:t>[4]</a:t>
            </a:r>
            <a:endParaRPr lang="en-US" dirty="0"/>
          </a:p>
          <a:p>
            <a:pPr lvl="1"/>
            <a:r>
              <a:rPr lang="en-US" dirty="0" smtClean="0"/>
              <a:t>one for left-value and one for right value</a:t>
            </a:r>
          </a:p>
          <a:p>
            <a:pPr lvl="1"/>
            <a:r>
              <a:rPr lang="en-US" dirty="0" smtClean="0"/>
              <a:t>Speeds up LR-value look up</a:t>
            </a:r>
          </a:p>
          <a:p>
            <a:r>
              <a:rPr lang="en-US" dirty="0" smtClean="0"/>
              <a:t>Implement hierarchical operators using the index</a:t>
            </a:r>
          </a:p>
        </p:txBody>
      </p:sp>
    </p:spTree>
    <p:extLst>
      <p:ext uri="{BB962C8B-B14F-4D97-AF65-F5344CB8AC3E}">
        <p14:creationId xmlns:p14="http://schemas.microsoft.com/office/powerpoint/2010/main" val="2880172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Unsolved Design Issues</a:t>
            </a:r>
            <a:endParaRPr lang="en-US" dirty="0"/>
          </a:p>
        </p:txBody>
      </p:sp>
      <p:sp>
        <p:nvSpPr>
          <p:cNvPr id="3" name="Content Placeholder 2"/>
          <p:cNvSpPr>
            <a:spLocks noGrp="1"/>
          </p:cNvSpPr>
          <p:nvPr>
            <p:ph idx="1"/>
          </p:nvPr>
        </p:nvSpPr>
        <p:spPr/>
        <p:txBody>
          <a:bodyPr/>
          <a:lstStyle/>
          <a:p>
            <a:r>
              <a:rPr lang="en-US" dirty="0" smtClean="0"/>
              <a:t>Node insertion</a:t>
            </a:r>
          </a:p>
          <a:p>
            <a:pPr lvl="1"/>
            <a:r>
              <a:rPr lang="en-US" dirty="0" smtClean="0"/>
              <a:t>Should we reassign all LR values?</a:t>
            </a:r>
          </a:p>
          <a:p>
            <a:pPr lvl="1"/>
            <a:r>
              <a:rPr lang="en-US" dirty="0" smtClean="0"/>
              <a:t>Leave some space for new nodes?</a:t>
            </a:r>
          </a:p>
          <a:p>
            <a:r>
              <a:rPr lang="en-US" dirty="0" smtClean="0"/>
              <a:t>What is the best data type for LR values?</a:t>
            </a:r>
          </a:p>
          <a:p>
            <a:pPr lvl="1"/>
            <a:r>
              <a:rPr lang="en-US" dirty="0" smtClean="0"/>
              <a:t>Integers?</a:t>
            </a:r>
          </a:p>
          <a:p>
            <a:pPr lvl="1"/>
            <a:r>
              <a:rPr lang="en-US" dirty="0" smtClean="0"/>
              <a:t>Real numbers?</a:t>
            </a:r>
          </a:p>
          <a:p>
            <a:r>
              <a:rPr lang="en-US" dirty="0" smtClean="0"/>
              <a:t>LR value split algorithm</a:t>
            </a:r>
            <a:endParaRPr lang="en-US" dirty="0"/>
          </a:p>
        </p:txBody>
      </p:sp>
    </p:spTree>
    <p:extLst>
      <p:ext uri="{BB962C8B-B14F-4D97-AF65-F5344CB8AC3E}">
        <p14:creationId xmlns:p14="http://schemas.microsoft.com/office/powerpoint/2010/main" val="140685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Performance Evaluation</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250881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 Configuration</a:t>
            </a:r>
            <a:endParaRPr lang="en-US" dirty="0"/>
          </a:p>
        </p:txBody>
      </p:sp>
      <p:sp>
        <p:nvSpPr>
          <p:cNvPr id="3" name="Content Placeholder 2"/>
          <p:cNvSpPr>
            <a:spLocks noGrp="1"/>
          </p:cNvSpPr>
          <p:nvPr>
            <p:ph idx="1"/>
          </p:nvPr>
        </p:nvSpPr>
        <p:spPr/>
        <p:txBody>
          <a:bodyPr/>
          <a:lstStyle/>
          <a:p>
            <a:r>
              <a:rPr lang="en-US" dirty="0" smtClean="0"/>
              <a:t>Server configuration</a:t>
            </a:r>
          </a:p>
          <a:p>
            <a:endParaRPr lang="en-US" dirty="0" smtClean="0"/>
          </a:p>
          <a:p>
            <a:endParaRPr lang="en-US" dirty="0"/>
          </a:p>
          <a:p>
            <a:endParaRPr lang="en-US" dirty="0" smtClean="0"/>
          </a:p>
          <a:p>
            <a:r>
              <a:rPr lang="en-US" dirty="0" smtClean="0"/>
              <a:t>Client Configuration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32799094"/>
              </p:ext>
            </p:extLst>
          </p:nvPr>
        </p:nvGraphicFramePr>
        <p:xfrm>
          <a:off x="838200" y="2286000"/>
          <a:ext cx="6705600" cy="1483360"/>
        </p:xfrm>
        <a:graphic>
          <a:graphicData uri="http://schemas.openxmlformats.org/drawingml/2006/table">
            <a:tbl>
              <a:tblPr>
                <a:tableStyleId>{073A0DAA-6AF3-43AB-8588-CEC1D06C72B9}</a:tableStyleId>
              </a:tblPr>
              <a:tblGrid>
                <a:gridCol w="3352800"/>
                <a:gridCol w="3352800"/>
              </a:tblGrid>
              <a:tr h="370840">
                <a:tc>
                  <a:txBody>
                    <a:bodyPr/>
                    <a:lstStyle/>
                    <a:p>
                      <a:r>
                        <a:rPr lang="en-US" b="1" dirty="0" smtClean="0"/>
                        <a:t>CPU</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Intel Processor</a:t>
                      </a:r>
                      <a:r>
                        <a:rPr lang="en-US" baseline="0" dirty="0" smtClean="0"/>
                        <a:t> 64-bit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1" dirty="0" smtClean="0"/>
                        <a:t>Memory</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4 GB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1" dirty="0" smtClean="0"/>
                        <a:t>Operating System</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Ubuntu Desktop 13.10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1" dirty="0" smtClean="0"/>
                        <a:t>Database System</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MySQL 5.5</a:t>
                      </a:r>
                      <a:r>
                        <a:rPr lang="en-US" baseline="0" dirty="0" smtClean="0"/>
                        <a:t> Community Edition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96342922"/>
              </p:ext>
            </p:extLst>
          </p:nvPr>
        </p:nvGraphicFramePr>
        <p:xfrm>
          <a:off x="838200" y="4639086"/>
          <a:ext cx="6705600" cy="1854200"/>
        </p:xfrm>
        <a:graphic>
          <a:graphicData uri="http://schemas.openxmlformats.org/drawingml/2006/table">
            <a:tbl>
              <a:tblPr>
                <a:tableStyleId>{073A0DAA-6AF3-43AB-8588-CEC1D06C72B9}</a:tableStyleId>
              </a:tblPr>
              <a:tblGrid>
                <a:gridCol w="3352800"/>
                <a:gridCol w="3352800"/>
              </a:tblGrid>
              <a:tr h="370840">
                <a:tc>
                  <a:txBody>
                    <a:bodyPr/>
                    <a:lstStyle/>
                    <a:p>
                      <a:r>
                        <a:rPr lang="en-US" b="1" dirty="0" smtClean="0"/>
                        <a:t>CPU</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Intel Processor</a:t>
                      </a:r>
                      <a:r>
                        <a:rPr lang="en-US" baseline="0" dirty="0" smtClean="0"/>
                        <a:t> 64-bit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1" dirty="0" smtClean="0"/>
                        <a:t>Memory</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12 GB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1" dirty="0" smtClean="0"/>
                        <a:t>Operating System</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Ubuntu Desktop 13.10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1" dirty="0" smtClean="0"/>
                        <a:t>Programming</a:t>
                      </a:r>
                      <a:r>
                        <a:rPr lang="en-US" b="1" baseline="0" dirty="0" smtClean="0"/>
                        <a:t> Language</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Java 7 (</a:t>
                      </a:r>
                      <a:r>
                        <a:rPr lang="en-US" dirty="0" err="1" smtClean="0"/>
                        <a:t>OpenJDK</a:t>
                      </a:r>
                      <a:r>
                        <a:rPr lang="en-US" baseline="0" dirty="0" smtClean="0"/>
                        <a:t> 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1" dirty="0" smtClean="0"/>
                        <a:t>Database Connector</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JDBC mysql-connector-java-5.1.29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2325569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Data</a:t>
            </a:r>
            <a:endParaRPr lang="en-US" dirty="0"/>
          </a:p>
        </p:txBody>
      </p:sp>
      <p:sp>
        <p:nvSpPr>
          <p:cNvPr id="3" name="Content Placeholder 2"/>
          <p:cNvSpPr>
            <a:spLocks noGrp="1"/>
          </p:cNvSpPr>
          <p:nvPr>
            <p:ph idx="1"/>
          </p:nvPr>
        </p:nvSpPr>
        <p:spPr>
          <a:xfrm>
            <a:off x="457200" y="1600201"/>
            <a:ext cx="8229600" cy="1904999"/>
          </a:xfrm>
        </p:spPr>
        <p:txBody>
          <a:bodyPr>
            <a:normAutofit fontScale="92500" lnSpcReduction="10000"/>
          </a:bodyPr>
          <a:lstStyle/>
          <a:p>
            <a:r>
              <a:rPr lang="en-US" dirty="0" smtClean="0"/>
              <a:t>Synthetically generated relational tree hierarchies</a:t>
            </a:r>
          </a:p>
          <a:p>
            <a:r>
              <a:rPr lang="en-US" dirty="0" smtClean="0"/>
              <a:t>Data Properties</a:t>
            </a:r>
          </a:p>
          <a:p>
            <a:pPr lvl="1"/>
            <a:r>
              <a:rPr lang="en-US" dirty="0" smtClean="0"/>
              <a:t>Order: the number of children per node</a:t>
            </a:r>
          </a:p>
          <a:p>
            <a:pPr lvl="1"/>
            <a:r>
              <a:rPr lang="en-US" dirty="0" smtClean="0"/>
              <a:t>Height: the height of the longest path</a:t>
            </a:r>
          </a:p>
          <a:p>
            <a:pPr lvl="1"/>
            <a:endParaRPr lang="en-US" dirty="0"/>
          </a:p>
        </p:txBody>
      </p:sp>
      <p:pic>
        <p:nvPicPr>
          <p:cNvPr id="4" name="Picture 3"/>
          <p:cNvPicPr>
            <a:picLocks noChangeAspect="1"/>
          </p:cNvPicPr>
          <p:nvPr/>
        </p:nvPicPr>
        <p:blipFill rotWithShape="1">
          <a:blip r:embed="rId2"/>
          <a:srcRect l="5507" t="28142" r="6379" b="19398"/>
          <a:stretch/>
        </p:blipFill>
        <p:spPr>
          <a:xfrm>
            <a:off x="685800" y="3687763"/>
            <a:ext cx="7696200" cy="2743200"/>
          </a:xfrm>
          <a:prstGeom prst="rect">
            <a:avLst/>
          </a:prstGeom>
        </p:spPr>
      </p:pic>
    </p:spTree>
    <p:extLst>
      <p:ext uri="{BB962C8B-B14F-4D97-AF65-F5344CB8AC3E}">
        <p14:creationId xmlns:p14="http://schemas.microsoft.com/office/powerpoint/2010/main" val="15607170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 and Motivation</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947176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Root</a:t>
            </a:r>
            <a:endParaRPr lang="en-US" dirty="0"/>
          </a:p>
        </p:txBody>
      </p:sp>
      <p:pic>
        <p:nvPicPr>
          <p:cNvPr id="4" name="Picture 3"/>
          <p:cNvPicPr>
            <a:picLocks noChangeAspect="1"/>
          </p:cNvPicPr>
          <p:nvPr/>
        </p:nvPicPr>
        <p:blipFill rotWithShape="1">
          <a:blip r:embed="rId2"/>
          <a:srcRect l="8996" t="39937" r="17721" b="8743"/>
          <a:stretch/>
        </p:blipFill>
        <p:spPr>
          <a:xfrm>
            <a:off x="282499" y="1364360"/>
            <a:ext cx="4267199" cy="2590800"/>
          </a:xfrm>
          <a:prstGeom prst="rect">
            <a:avLst/>
          </a:prstGeom>
        </p:spPr>
      </p:pic>
      <p:pic>
        <p:nvPicPr>
          <p:cNvPr id="5" name="Picture 4"/>
          <p:cNvPicPr>
            <a:picLocks noChangeAspect="1"/>
          </p:cNvPicPr>
          <p:nvPr/>
        </p:nvPicPr>
        <p:blipFill rotWithShape="1">
          <a:blip r:embed="rId3"/>
          <a:srcRect l="8996" t="30881" r="17721" b="16792"/>
          <a:stretch/>
        </p:blipFill>
        <p:spPr>
          <a:xfrm>
            <a:off x="4548250" y="1338960"/>
            <a:ext cx="4267200" cy="2641600"/>
          </a:xfrm>
          <a:prstGeom prst="rect">
            <a:avLst/>
          </a:prstGeom>
        </p:spPr>
      </p:pic>
      <p:pic>
        <p:nvPicPr>
          <p:cNvPr id="6" name="Picture 5"/>
          <p:cNvPicPr>
            <a:picLocks noChangeAspect="1"/>
          </p:cNvPicPr>
          <p:nvPr/>
        </p:nvPicPr>
        <p:blipFill rotWithShape="1">
          <a:blip r:embed="rId4"/>
          <a:srcRect l="8996" t="31887" r="17721" b="16793"/>
          <a:stretch/>
        </p:blipFill>
        <p:spPr>
          <a:xfrm>
            <a:off x="273206" y="4033838"/>
            <a:ext cx="4275044" cy="2595562"/>
          </a:xfrm>
          <a:prstGeom prst="rect">
            <a:avLst/>
          </a:prstGeom>
        </p:spPr>
      </p:pic>
      <p:pic>
        <p:nvPicPr>
          <p:cNvPr id="7" name="Picture 6"/>
          <p:cNvPicPr>
            <a:picLocks noChangeAspect="1"/>
          </p:cNvPicPr>
          <p:nvPr/>
        </p:nvPicPr>
        <p:blipFill rotWithShape="1">
          <a:blip r:embed="rId5"/>
          <a:srcRect l="8996" t="31887" r="17721" b="16793"/>
          <a:stretch/>
        </p:blipFill>
        <p:spPr>
          <a:xfrm>
            <a:off x="4585010" y="4033838"/>
            <a:ext cx="4275044" cy="2595562"/>
          </a:xfrm>
          <a:prstGeom prst="rect">
            <a:avLst/>
          </a:prstGeom>
        </p:spPr>
      </p:pic>
    </p:spTree>
    <p:extLst>
      <p:ext uri="{BB962C8B-B14F-4D97-AF65-F5344CB8AC3E}">
        <p14:creationId xmlns:p14="http://schemas.microsoft.com/office/powerpoint/2010/main" val="20519271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Leaves</a:t>
            </a:r>
            <a:endParaRPr lang="en-US" dirty="0"/>
          </a:p>
        </p:txBody>
      </p:sp>
      <p:pic>
        <p:nvPicPr>
          <p:cNvPr id="4" name="Picture 3"/>
          <p:cNvPicPr>
            <a:picLocks noChangeAspect="1"/>
          </p:cNvPicPr>
          <p:nvPr/>
        </p:nvPicPr>
        <p:blipFill rotWithShape="1">
          <a:blip r:embed="rId2"/>
          <a:srcRect l="8996" t="33899" r="17721" b="14780"/>
          <a:stretch/>
        </p:blipFill>
        <p:spPr>
          <a:xfrm>
            <a:off x="136765" y="1417638"/>
            <a:ext cx="4409215" cy="2677024"/>
          </a:xfrm>
          <a:prstGeom prst="rect">
            <a:avLst/>
          </a:prstGeom>
        </p:spPr>
      </p:pic>
      <p:pic>
        <p:nvPicPr>
          <p:cNvPr id="5" name="Picture 4"/>
          <p:cNvPicPr>
            <a:picLocks noChangeAspect="1"/>
          </p:cNvPicPr>
          <p:nvPr/>
        </p:nvPicPr>
        <p:blipFill rotWithShape="1">
          <a:blip r:embed="rId3"/>
          <a:srcRect l="8996" t="38931" r="17721" b="10755"/>
          <a:stretch/>
        </p:blipFill>
        <p:spPr>
          <a:xfrm>
            <a:off x="4573859" y="1457597"/>
            <a:ext cx="4430270" cy="2637065"/>
          </a:xfrm>
          <a:prstGeom prst="rect">
            <a:avLst/>
          </a:prstGeom>
        </p:spPr>
      </p:pic>
      <p:pic>
        <p:nvPicPr>
          <p:cNvPr id="6" name="Picture 5"/>
          <p:cNvPicPr>
            <a:picLocks noChangeAspect="1"/>
          </p:cNvPicPr>
          <p:nvPr/>
        </p:nvPicPr>
        <p:blipFill rotWithShape="1">
          <a:blip r:embed="rId4"/>
          <a:srcRect l="8996" t="38932" r="17721" b="9748"/>
          <a:stretch/>
        </p:blipFill>
        <p:spPr>
          <a:xfrm>
            <a:off x="136765" y="4094662"/>
            <a:ext cx="4437094" cy="2693950"/>
          </a:xfrm>
          <a:prstGeom prst="rect">
            <a:avLst/>
          </a:prstGeom>
        </p:spPr>
      </p:pic>
      <p:pic>
        <p:nvPicPr>
          <p:cNvPr id="8" name="Picture 7"/>
          <p:cNvPicPr>
            <a:picLocks noChangeAspect="1"/>
          </p:cNvPicPr>
          <p:nvPr/>
        </p:nvPicPr>
        <p:blipFill rotWithShape="1">
          <a:blip r:embed="rId5"/>
          <a:srcRect l="15104" t="20817" r="23828" b="35912"/>
          <a:stretch/>
        </p:blipFill>
        <p:spPr>
          <a:xfrm>
            <a:off x="4596334" y="4094662"/>
            <a:ext cx="4385500" cy="2693950"/>
          </a:xfrm>
          <a:prstGeom prst="rect">
            <a:avLst/>
          </a:prstGeom>
        </p:spPr>
      </p:pic>
    </p:spTree>
    <p:extLst>
      <p:ext uri="{BB962C8B-B14F-4D97-AF65-F5344CB8AC3E}">
        <p14:creationId xmlns:p14="http://schemas.microsoft.com/office/powerpoint/2010/main" val="38628182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Moving Toward Semantic Web Database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475715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Motivation</a:t>
            </a:r>
            <a:endParaRPr lang="en-US" dirty="0"/>
          </a:p>
        </p:txBody>
      </p:sp>
      <p:sp>
        <p:nvSpPr>
          <p:cNvPr id="5" name="Content Placeholder 4"/>
          <p:cNvSpPr>
            <a:spLocks noGrp="1"/>
          </p:cNvSpPr>
          <p:nvPr>
            <p:ph idx="1"/>
          </p:nvPr>
        </p:nvSpPr>
        <p:spPr/>
        <p:txBody>
          <a:bodyPr>
            <a:normAutofit lnSpcReduction="10000"/>
          </a:bodyPr>
          <a:lstStyle/>
          <a:p>
            <a:r>
              <a:rPr lang="en-US" dirty="0" smtClean="0"/>
              <a:t>Since introduction in 1970, the relational model</a:t>
            </a:r>
            <a:r>
              <a:rPr lang="en-US" baseline="30000" dirty="0" smtClean="0"/>
              <a:t>[9]</a:t>
            </a:r>
            <a:r>
              <a:rPr lang="en-US" dirty="0" smtClean="0"/>
              <a:t> has been the most popular database model</a:t>
            </a:r>
          </a:p>
          <a:p>
            <a:r>
              <a:rPr lang="en-US" dirty="0" smtClean="0"/>
              <a:t>However, as the amount of data increases, the relational model is becoming unsuitable for the increase in complexity</a:t>
            </a:r>
          </a:p>
          <a:p>
            <a:r>
              <a:rPr lang="en-US" dirty="0" smtClean="0"/>
              <a:t>The goal of this work is to explore semantic web data model as alternative to relational model</a:t>
            </a:r>
          </a:p>
        </p:txBody>
      </p:sp>
    </p:spTree>
    <p:extLst>
      <p:ext uri="{BB962C8B-B14F-4D97-AF65-F5344CB8AC3E}">
        <p14:creationId xmlns:p14="http://schemas.microsoft.com/office/powerpoint/2010/main" val="496831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Database</a:t>
            </a:r>
            <a:endParaRPr lang="en-US" dirty="0"/>
          </a:p>
        </p:txBody>
      </p:sp>
      <p:sp>
        <p:nvSpPr>
          <p:cNvPr id="3" name="Content Placeholder 2"/>
          <p:cNvSpPr>
            <a:spLocks noGrp="1"/>
          </p:cNvSpPr>
          <p:nvPr>
            <p:ph idx="1"/>
          </p:nvPr>
        </p:nvSpPr>
        <p:spPr/>
        <p:txBody>
          <a:bodyPr/>
          <a:lstStyle/>
          <a:p>
            <a:r>
              <a:rPr lang="en-US" dirty="0" smtClean="0"/>
              <a:t>Relational database systems (RDMBS) are the most prevalent database systems to-date</a:t>
            </a:r>
          </a:p>
          <a:p>
            <a:r>
              <a:rPr lang="en-US" dirty="0" smtClean="0"/>
              <a:t>When we think of a computerized database, we think of RDBMS</a:t>
            </a:r>
          </a:p>
          <a:p>
            <a:r>
              <a:rPr lang="en-US" dirty="0" smtClean="0"/>
              <a:t>Many organizations and projects are supported by relational databases</a:t>
            </a:r>
          </a:p>
          <a:p>
            <a:r>
              <a:rPr lang="en-US" dirty="0" smtClean="0"/>
              <a:t>Popular RDBMS: MySQL, Microsoft SQL Server, SQLite, </a:t>
            </a:r>
            <a:r>
              <a:rPr lang="en-US" dirty="0" err="1" smtClean="0"/>
              <a:t>PostreSQL</a:t>
            </a:r>
            <a:endParaRPr lang="en-US" dirty="0"/>
          </a:p>
        </p:txBody>
      </p:sp>
    </p:spTree>
    <p:extLst>
      <p:ext uri="{BB962C8B-B14F-4D97-AF65-F5344CB8AC3E}">
        <p14:creationId xmlns:p14="http://schemas.microsoft.com/office/powerpoint/2010/main" val="3390115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Model</a:t>
            </a:r>
            <a:endParaRPr lang="en-US" dirty="0"/>
          </a:p>
        </p:txBody>
      </p:sp>
      <p:sp>
        <p:nvSpPr>
          <p:cNvPr id="3" name="Content Placeholder 2"/>
          <p:cNvSpPr>
            <a:spLocks noGrp="1"/>
          </p:cNvSpPr>
          <p:nvPr>
            <p:ph idx="1"/>
          </p:nvPr>
        </p:nvSpPr>
        <p:spPr/>
        <p:txBody>
          <a:bodyPr/>
          <a:lstStyle/>
          <a:p>
            <a:r>
              <a:rPr lang="en-US" dirty="0" smtClean="0"/>
              <a:t>A database is composed of a set of tables (also known as relations)</a:t>
            </a:r>
          </a:p>
          <a:p>
            <a:r>
              <a:rPr lang="en-US" dirty="0" smtClean="0"/>
              <a:t>Each table consists a set of data fields (attributes)</a:t>
            </a:r>
          </a:p>
          <a:p>
            <a:r>
              <a:rPr lang="en-US" dirty="0" smtClean="0"/>
              <a:t>Each table holds multiple data records, each with the same number of data fields</a:t>
            </a:r>
          </a:p>
        </p:txBody>
      </p:sp>
    </p:spTree>
    <p:extLst>
      <p:ext uri="{BB962C8B-B14F-4D97-AF65-F5344CB8AC3E}">
        <p14:creationId xmlns:p14="http://schemas.microsoft.com/office/powerpoint/2010/main" val="1402415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Disadvantages of Relational Model</a:t>
            </a:r>
            <a:endParaRPr lang="en-US" dirty="0"/>
          </a:p>
        </p:txBody>
      </p:sp>
      <p:sp>
        <p:nvSpPr>
          <p:cNvPr id="3" name="Content Placeholder 2"/>
          <p:cNvSpPr>
            <a:spLocks noGrp="1"/>
          </p:cNvSpPr>
          <p:nvPr>
            <p:ph idx="1"/>
          </p:nvPr>
        </p:nvSpPr>
        <p:spPr/>
        <p:txBody>
          <a:bodyPr>
            <a:normAutofit/>
          </a:bodyPr>
          <a:lstStyle/>
          <a:p>
            <a:r>
              <a:rPr lang="en-US" dirty="0" smtClean="0"/>
              <a:t>Forcing all records of a table to have same number of attribute is </a:t>
            </a:r>
            <a:r>
              <a:rPr lang="en-US" b="1" dirty="0" smtClean="0"/>
              <a:t>inflexible</a:t>
            </a:r>
          </a:p>
          <a:p>
            <a:pPr lvl="1"/>
            <a:r>
              <a:rPr lang="en-US" dirty="0" smtClean="0"/>
              <a:t>Some data items have more attribute and some less</a:t>
            </a:r>
          </a:p>
          <a:p>
            <a:pPr lvl="1"/>
            <a:r>
              <a:rPr lang="en-US" dirty="0" smtClean="0"/>
              <a:t>Due to increase of data, number of variations of objects are also increasing</a:t>
            </a:r>
          </a:p>
          <a:p>
            <a:r>
              <a:rPr lang="en-US" dirty="0" smtClean="0"/>
              <a:t>Data isolation: data in one database has no relation to data in another</a:t>
            </a:r>
          </a:p>
        </p:txBody>
      </p:sp>
    </p:spTree>
    <p:extLst>
      <p:ext uri="{BB962C8B-B14F-4D97-AF65-F5344CB8AC3E}">
        <p14:creationId xmlns:p14="http://schemas.microsoft.com/office/powerpoint/2010/main" val="2555009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Data Variation</a:t>
            </a:r>
            <a:endParaRPr lang="en-US" dirty="0"/>
          </a:p>
        </p:txBody>
      </p:sp>
      <p:sp>
        <p:nvSpPr>
          <p:cNvPr id="3" name="Content Placeholder 2"/>
          <p:cNvSpPr>
            <a:spLocks noGrp="1"/>
          </p:cNvSpPr>
          <p:nvPr>
            <p:ph idx="1"/>
          </p:nvPr>
        </p:nvSpPr>
        <p:spPr>
          <a:xfrm>
            <a:off x="457200" y="3124200"/>
            <a:ext cx="8229600" cy="457200"/>
          </a:xfrm>
        </p:spPr>
        <p:txBody>
          <a:bodyPr>
            <a:normAutofit fontScale="92500" lnSpcReduction="20000"/>
          </a:bodyPr>
          <a:lstStyle/>
          <a:p>
            <a:pPr marL="0" indent="0">
              <a:buNone/>
            </a:pPr>
            <a:r>
              <a:rPr lang="en-US" dirty="0" smtClean="0"/>
              <a:t>Three options to save this relational database: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2130" y="1447801"/>
            <a:ext cx="2859741" cy="1676399"/>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4098272319"/>
              </p:ext>
            </p:extLst>
          </p:nvPr>
        </p:nvGraphicFramePr>
        <p:xfrm>
          <a:off x="571500" y="3581400"/>
          <a:ext cx="8191500" cy="2861224"/>
        </p:xfrm>
        <a:graphic>
          <a:graphicData uri="http://schemas.openxmlformats.org/drawingml/2006/table">
            <a:tbl>
              <a:tblPr firstRow="1" bandRow="1">
                <a:tableStyleId>{5C22544A-7EE6-4342-B048-85BDC9FD1C3A}</a:tableStyleId>
              </a:tblPr>
              <a:tblGrid>
                <a:gridCol w="3467100"/>
                <a:gridCol w="4724400"/>
              </a:tblGrid>
              <a:tr h="486992">
                <a:tc>
                  <a:txBody>
                    <a:bodyPr/>
                    <a:lstStyle/>
                    <a:p>
                      <a:r>
                        <a:rPr lang="en-US" dirty="0" smtClean="0"/>
                        <a:t>Description</a:t>
                      </a:r>
                      <a:endParaRPr lang="en-US" dirty="0"/>
                    </a:p>
                  </a:txBody>
                  <a:tcPr anchor="ctr"/>
                </a:tc>
                <a:tc>
                  <a:txBody>
                    <a:bodyPr/>
                    <a:lstStyle/>
                    <a:p>
                      <a:r>
                        <a:rPr lang="en-US" dirty="0" smtClean="0"/>
                        <a:t>Drawback</a:t>
                      </a:r>
                      <a:endParaRPr lang="en-US" dirty="0"/>
                    </a:p>
                  </a:txBody>
                  <a:tcPr anchor="ctr"/>
                </a:tc>
              </a:tr>
              <a:tr h="545432">
                <a:tc>
                  <a:txBody>
                    <a:bodyPr/>
                    <a:lstStyle/>
                    <a:p>
                      <a:r>
                        <a:rPr lang="en-US" dirty="0" smtClean="0"/>
                        <a:t>Save all class in one table</a:t>
                      </a:r>
                      <a:endParaRPr lang="en-US" dirty="0"/>
                    </a:p>
                  </a:txBody>
                  <a:tcPr/>
                </a:tc>
                <a:tc>
                  <a:txBody>
                    <a:bodyPr/>
                    <a:lstStyle/>
                    <a:p>
                      <a:r>
                        <a:rPr lang="en-US" dirty="0" smtClean="0"/>
                        <a:t>The table could possibly</a:t>
                      </a:r>
                      <a:r>
                        <a:rPr lang="en-US" baseline="0" dirty="0" smtClean="0"/>
                        <a:t> be infinitely wide</a:t>
                      </a:r>
                      <a:endParaRPr lang="en-US" dirty="0"/>
                    </a:p>
                  </a:txBody>
                  <a:tcPr/>
                </a:tc>
              </a:tr>
              <a:tr h="1012944">
                <a:tc>
                  <a:txBody>
                    <a:bodyPr/>
                    <a:lstStyle/>
                    <a:p>
                      <a:r>
                        <a:rPr lang="en-US" dirty="0" smtClean="0"/>
                        <a:t>One</a:t>
                      </a:r>
                      <a:r>
                        <a:rPr lang="en-US" baseline="0" dirty="0" smtClean="0"/>
                        <a:t> table per sub-class, without “Electronic Equipment”</a:t>
                      </a:r>
                      <a:endParaRPr lang="en-US" dirty="0"/>
                    </a:p>
                  </a:txBody>
                  <a:tcPr/>
                </a:tc>
                <a:tc>
                  <a:txBody>
                    <a:bodyPr/>
                    <a:lstStyle/>
                    <a:p>
                      <a:r>
                        <a:rPr lang="en-US" dirty="0" smtClean="0"/>
                        <a:t>Duplicated fields</a:t>
                      </a:r>
                      <a:r>
                        <a:rPr lang="en-US" baseline="0" dirty="0" smtClean="0"/>
                        <a:t> (serial number, purchased date)</a:t>
                      </a:r>
                      <a:endParaRPr lang="en-US" dirty="0" smtClean="0"/>
                    </a:p>
                    <a:p>
                      <a:r>
                        <a:rPr lang="en-US" dirty="0" smtClean="0"/>
                        <a:t>If</a:t>
                      </a:r>
                      <a:r>
                        <a:rPr lang="en-US" baseline="0" dirty="0" smtClean="0"/>
                        <a:t> another table have to reference all equipment, it cannot be done</a:t>
                      </a:r>
                      <a:endParaRPr lang="en-US" dirty="0"/>
                    </a:p>
                  </a:txBody>
                  <a:tcPr/>
                </a:tc>
              </a:tr>
              <a:tr h="545432">
                <a:tc>
                  <a:txBody>
                    <a:bodyPr/>
                    <a:lstStyle/>
                    <a:p>
                      <a:r>
                        <a:rPr lang="en-US" dirty="0" smtClean="0"/>
                        <a:t>One</a:t>
                      </a:r>
                      <a:r>
                        <a:rPr lang="en-US" baseline="0" dirty="0" smtClean="0"/>
                        <a:t> table per class, with auxiliary table for each sub-class</a:t>
                      </a:r>
                      <a:endParaRPr lang="en-US" dirty="0"/>
                    </a:p>
                  </a:txBody>
                  <a:tcPr/>
                </a:tc>
                <a:tc>
                  <a:txBody>
                    <a:bodyPr/>
                    <a:lstStyle/>
                    <a:p>
                      <a:r>
                        <a:rPr lang="en-US" dirty="0" smtClean="0"/>
                        <a:t>Possibly infinite number of tables and</a:t>
                      </a:r>
                      <a:r>
                        <a:rPr lang="en-US" baseline="0" dirty="0" smtClean="0"/>
                        <a:t> schema becomes very complex</a:t>
                      </a:r>
                      <a:endParaRPr lang="en-US" dirty="0"/>
                    </a:p>
                  </a:txBody>
                  <a:tcPr/>
                </a:tc>
              </a:tr>
            </a:tbl>
          </a:graphicData>
        </a:graphic>
      </p:graphicFrame>
    </p:spTree>
    <p:extLst>
      <p:ext uri="{BB962C8B-B14F-4D97-AF65-F5344CB8AC3E}">
        <p14:creationId xmlns:p14="http://schemas.microsoft.com/office/powerpoint/2010/main" val="2105396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Complicated Relational Schema</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173168"/>
            <a:ext cx="3951389" cy="5684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210979" y="1447800"/>
            <a:ext cx="3429000" cy="646331"/>
          </a:xfrm>
          <a:prstGeom prst="rect">
            <a:avLst/>
          </a:prstGeom>
          <a:noFill/>
        </p:spPr>
        <p:txBody>
          <a:bodyPr wrap="square" rtlCol="0">
            <a:spAutoFit/>
          </a:bodyPr>
          <a:lstStyle/>
          <a:p>
            <a:r>
              <a:rPr lang="en-US" dirty="0" smtClean="0"/>
              <a:t>Database schema for </a:t>
            </a:r>
            <a:r>
              <a:rPr lang="en-US" dirty="0" err="1" smtClean="0"/>
              <a:t>SalesLogix</a:t>
            </a:r>
            <a:r>
              <a:rPr lang="en-US" dirty="0" smtClean="0"/>
              <a:t> CRM software</a:t>
            </a:r>
            <a:r>
              <a:rPr lang="en-US" baseline="30000" dirty="0" smtClean="0"/>
              <a:t>[8]</a:t>
            </a:r>
            <a:endParaRPr lang="en-US" baseline="30000" dirty="0"/>
          </a:p>
        </p:txBody>
      </p:sp>
    </p:spTree>
    <p:extLst>
      <p:ext uri="{BB962C8B-B14F-4D97-AF65-F5344CB8AC3E}">
        <p14:creationId xmlns:p14="http://schemas.microsoft.com/office/powerpoint/2010/main" val="3953803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Web and RDF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Semantic Web</a:t>
            </a:r>
          </a:p>
          <a:p>
            <a:pPr lvl="1"/>
            <a:r>
              <a:rPr lang="en-US" dirty="0" smtClean="0"/>
              <a:t>Aim to annotate (add semantic to) the wealth of information on the web</a:t>
            </a:r>
          </a:p>
          <a:p>
            <a:pPr lvl="1"/>
            <a:r>
              <a:rPr lang="en-US" dirty="0" smtClean="0"/>
              <a:t>Create a web of linked data</a:t>
            </a:r>
          </a:p>
          <a:p>
            <a:r>
              <a:rPr lang="en-US" dirty="0" smtClean="0"/>
              <a:t>Resource Description Framework (RDF)</a:t>
            </a:r>
          </a:p>
          <a:p>
            <a:pPr lvl="1"/>
            <a:r>
              <a:rPr lang="en-US" dirty="0" smtClean="0"/>
              <a:t>Flexible data </a:t>
            </a:r>
            <a:r>
              <a:rPr lang="en-US" dirty="0"/>
              <a:t>model of Semantic Web</a:t>
            </a:r>
          </a:p>
          <a:p>
            <a:pPr lvl="1"/>
            <a:r>
              <a:rPr lang="en-US" dirty="0"/>
              <a:t>Facts </a:t>
            </a:r>
            <a:r>
              <a:rPr lang="en-US" dirty="0" smtClean="0"/>
              <a:t>are </a:t>
            </a:r>
            <a:r>
              <a:rPr lang="en-US" dirty="0"/>
              <a:t>composed of</a:t>
            </a:r>
          </a:p>
          <a:p>
            <a:pPr lvl="2"/>
            <a:r>
              <a:rPr lang="en-US" dirty="0"/>
              <a:t>Subject: the ID of the entity being described</a:t>
            </a:r>
          </a:p>
          <a:p>
            <a:pPr lvl="2"/>
            <a:r>
              <a:rPr lang="en-US" dirty="0"/>
              <a:t>Predicate: the property (attribute) being described</a:t>
            </a:r>
          </a:p>
          <a:p>
            <a:pPr lvl="2"/>
            <a:r>
              <a:rPr lang="en-US" dirty="0"/>
              <a:t>Object: the value of the property</a:t>
            </a:r>
          </a:p>
          <a:p>
            <a:pPr lvl="1"/>
            <a:endParaRPr lang="en-US" dirty="0" smtClean="0"/>
          </a:p>
          <a:p>
            <a:endParaRPr lang="en-US" dirty="0"/>
          </a:p>
        </p:txBody>
      </p:sp>
    </p:spTree>
    <p:extLst>
      <p:ext uri="{BB962C8B-B14F-4D97-AF65-F5344CB8AC3E}">
        <p14:creationId xmlns:p14="http://schemas.microsoft.com/office/powerpoint/2010/main" val="3827872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Skyline Operation</a:t>
            </a:r>
            <a:endParaRPr lang="en-US" dirty="0"/>
          </a:p>
        </p:txBody>
      </p:sp>
      <p:sp>
        <p:nvSpPr>
          <p:cNvPr id="3" name="Content Placeholder 2"/>
          <p:cNvSpPr>
            <a:spLocks noGrp="1"/>
          </p:cNvSpPr>
          <p:nvPr>
            <p:ph idx="1"/>
          </p:nvPr>
        </p:nvSpPr>
        <p:spPr>
          <a:xfrm>
            <a:off x="457200" y="1600201"/>
            <a:ext cx="8229600" cy="3200399"/>
          </a:xfrm>
        </p:spPr>
        <p:txBody>
          <a:bodyPr>
            <a:normAutofit fontScale="70000" lnSpcReduction="20000"/>
          </a:bodyPr>
          <a:lstStyle/>
          <a:p>
            <a:r>
              <a:rPr lang="en-US" dirty="0" smtClean="0"/>
              <a:t>Skyline computation has broad applications</a:t>
            </a:r>
          </a:p>
          <a:p>
            <a:pPr lvl="1"/>
            <a:r>
              <a:rPr lang="en-US" dirty="0" smtClean="0"/>
              <a:t>Finding the most efficient points of a data set in database</a:t>
            </a:r>
          </a:p>
          <a:p>
            <a:pPr lvl="1"/>
            <a:r>
              <a:rPr lang="en-US" dirty="0" smtClean="0"/>
              <a:t>In Economics, Production Possibility Frontier (PPF) is a Skyline problem</a:t>
            </a:r>
          </a:p>
          <a:p>
            <a:r>
              <a:rPr lang="en-US" dirty="0" smtClean="0"/>
              <a:t>An instance is defined as (</a:t>
            </a:r>
            <a:r>
              <a:rPr lang="en-US" i="1" dirty="0" smtClean="0"/>
              <a:t>T</a:t>
            </a:r>
            <a:r>
              <a:rPr lang="en-US" dirty="0" smtClean="0"/>
              <a:t>, </a:t>
            </a:r>
            <a:r>
              <a:rPr lang="el-GR" i="1" dirty="0" smtClean="0"/>
              <a:t>σ</a:t>
            </a:r>
            <a:r>
              <a:rPr lang="en-US" dirty="0" smtClean="0"/>
              <a:t>)</a:t>
            </a:r>
          </a:p>
          <a:p>
            <a:pPr lvl="1"/>
            <a:r>
              <a:rPr lang="en-US" i="1" dirty="0" smtClean="0"/>
              <a:t>T</a:t>
            </a:r>
            <a:r>
              <a:rPr lang="en-US" dirty="0" smtClean="0"/>
              <a:t>: the data set (a set of tuples)</a:t>
            </a:r>
          </a:p>
          <a:p>
            <a:pPr lvl="1"/>
            <a:r>
              <a:rPr lang="el-GR" i="1" dirty="0" smtClean="0"/>
              <a:t>σ</a:t>
            </a:r>
            <a:r>
              <a:rPr lang="en-US" dirty="0" smtClean="0"/>
              <a:t>: an set of minimizing/maximizing </a:t>
            </a:r>
            <a:r>
              <a:rPr lang="en-US" dirty="0" err="1" smtClean="0"/>
              <a:t>specifiers</a:t>
            </a:r>
            <a:r>
              <a:rPr lang="en-US" dirty="0"/>
              <a:t> </a:t>
            </a:r>
            <a:r>
              <a:rPr lang="en-US" dirty="0" smtClean="0"/>
              <a:t>(</a:t>
            </a:r>
            <a:r>
              <a:rPr lang="en-US" i="1" dirty="0" smtClean="0"/>
              <a:t>min</a:t>
            </a:r>
            <a:r>
              <a:rPr lang="en-US" dirty="0" smtClean="0"/>
              <a:t>, </a:t>
            </a:r>
            <a:r>
              <a:rPr lang="en-US" i="1" dirty="0" smtClean="0"/>
              <a:t>max</a:t>
            </a:r>
            <a:r>
              <a:rPr lang="en-US" dirty="0" smtClean="0"/>
              <a:t>, ..)</a:t>
            </a:r>
          </a:p>
          <a:p>
            <a:r>
              <a:rPr lang="en-US" dirty="0" smtClean="0"/>
              <a:t>Example: We have a set of foundries that produce both steel and aluminum, and amount produced per month.</a:t>
            </a:r>
          </a:p>
          <a:p>
            <a:pPr lvl="1"/>
            <a:r>
              <a:rPr lang="en-US" dirty="0" smtClean="0"/>
              <a:t>We want to maximize both </a:t>
            </a:r>
            <a:r>
              <a:rPr lang="en-US" i="1" dirty="0" smtClean="0"/>
              <a:t>steel</a:t>
            </a:r>
            <a:r>
              <a:rPr lang="en-US" dirty="0" smtClean="0"/>
              <a:t> and </a:t>
            </a:r>
            <a:r>
              <a:rPr lang="en-US" i="1" dirty="0" smtClean="0"/>
              <a:t>aluminum</a:t>
            </a:r>
            <a:r>
              <a:rPr lang="en-US" dirty="0" smtClean="0"/>
              <a:t>. How to find the most efficient factories?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285325949"/>
              </p:ext>
            </p:extLst>
          </p:nvPr>
        </p:nvGraphicFramePr>
        <p:xfrm>
          <a:off x="1828800" y="4888526"/>
          <a:ext cx="1544325" cy="1447803"/>
        </p:xfrm>
        <a:graphic>
          <a:graphicData uri="http://schemas.openxmlformats.org/drawingml/2006/table">
            <a:tbl>
              <a:tblPr/>
              <a:tblGrid>
                <a:gridCol w="514775"/>
                <a:gridCol w="514775"/>
                <a:gridCol w="514775"/>
              </a:tblGrid>
              <a:tr h="160867">
                <a:tc>
                  <a:txBody>
                    <a:bodyPr/>
                    <a:lstStyle/>
                    <a:p>
                      <a:pPr algn="ctr" fontAlgn="b"/>
                      <a:r>
                        <a:rPr lang="en-US" sz="1000" b="1" i="0" u="none" strike="noStrike" dirty="0">
                          <a:solidFill>
                            <a:srgbClr val="000000"/>
                          </a:solidFill>
                          <a:effectLst/>
                          <a:latin typeface="Calibri"/>
                        </a:rPr>
                        <a:t>Producer</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000" b="1" i="0" u="none" strike="noStrike" dirty="0">
                          <a:solidFill>
                            <a:srgbClr val="000000"/>
                          </a:solidFill>
                          <a:effectLst/>
                          <a:latin typeface="Calibri"/>
                        </a:rPr>
                        <a:t>Steel</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000000"/>
                          </a:solidFill>
                          <a:effectLst/>
                          <a:latin typeface="Calibri"/>
                        </a:rPr>
                        <a:t>Alu</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160867">
                <a:tc>
                  <a:txBody>
                    <a:bodyPr/>
                    <a:lstStyle/>
                    <a:p>
                      <a:pPr algn="ctr" fontAlgn="b"/>
                      <a:r>
                        <a:rPr lang="en-US" sz="1000" b="0" i="0" u="none" strike="noStrike">
                          <a:solidFill>
                            <a:srgbClr val="000000"/>
                          </a:solidFill>
                          <a:effectLst/>
                          <a:latin typeface="Calibri"/>
                        </a:rPr>
                        <a:t>a</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10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100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67">
                <a:tc>
                  <a:txBody>
                    <a:bodyPr/>
                    <a:lstStyle/>
                    <a:p>
                      <a:pPr algn="ctr" fontAlgn="b"/>
                      <a:r>
                        <a:rPr lang="en-US" sz="1000" b="0" i="0" u="none" strike="noStrike">
                          <a:solidFill>
                            <a:srgbClr val="000000"/>
                          </a:solidFill>
                          <a:effectLst/>
                          <a:latin typeface="Calibri"/>
                        </a:rPr>
                        <a:t>b</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20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80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67">
                <a:tc>
                  <a:txBody>
                    <a:bodyPr/>
                    <a:lstStyle/>
                    <a:p>
                      <a:pPr algn="ctr" fontAlgn="b"/>
                      <a:r>
                        <a:rPr lang="en-US" sz="1000" b="0" i="0" u="none" strike="noStrike">
                          <a:solidFill>
                            <a:srgbClr val="000000"/>
                          </a:solidFill>
                          <a:effectLst/>
                          <a:latin typeface="Calibri"/>
                        </a:rPr>
                        <a:t>c</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40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90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67">
                <a:tc>
                  <a:txBody>
                    <a:bodyPr/>
                    <a:lstStyle/>
                    <a:p>
                      <a:pPr algn="ctr" fontAlgn="b"/>
                      <a:r>
                        <a:rPr lang="en-US" sz="1000" b="0" i="0" u="none" strike="noStrike">
                          <a:solidFill>
                            <a:srgbClr val="000000"/>
                          </a:solidFill>
                          <a:effectLst/>
                          <a:latin typeface="Calibri"/>
                        </a:rPr>
                        <a:t>d</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30.5</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50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67">
                <a:tc>
                  <a:txBody>
                    <a:bodyPr/>
                    <a:lstStyle/>
                    <a:p>
                      <a:pPr algn="ctr" fontAlgn="b"/>
                      <a:r>
                        <a:rPr lang="en-US" sz="1000" b="0" i="0" u="none" strike="noStrike">
                          <a:solidFill>
                            <a:srgbClr val="000000"/>
                          </a:solidFill>
                          <a:effectLst/>
                          <a:latin typeface="Calibri"/>
                        </a:rPr>
                        <a:t>e</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50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60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67">
                <a:tc>
                  <a:txBody>
                    <a:bodyPr/>
                    <a:lstStyle/>
                    <a:p>
                      <a:pPr algn="ctr" fontAlgn="b"/>
                      <a:r>
                        <a:rPr lang="en-US" sz="1000" b="0" i="0" u="none" strike="noStrike" dirty="0" smtClean="0">
                          <a:solidFill>
                            <a:srgbClr val="000000"/>
                          </a:solidFill>
                          <a:effectLst/>
                          <a:latin typeface="Calibri"/>
                        </a:rPr>
                        <a:t>f</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70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80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67">
                <a:tc>
                  <a:txBody>
                    <a:bodyPr/>
                    <a:lstStyle/>
                    <a:p>
                      <a:pPr algn="ctr" fontAlgn="b"/>
                      <a:r>
                        <a:rPr lang="en-US" sz="1000" b="0" i="0" u="none" strike="noStrike" dirty="0" err="1" smtClean="0">
                          <a:solidFill>
                            <a:srgbClr val="000000"/>
                          </a:solidFill>
                          <a:effectLst/>
                          <a:latin typeface="Calibri"/>
                        </a:rPr>
                        <a:t>g</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80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60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67">
                <a:tc>
                  <a:txBody>
                    <a:bodyPr/>
                    <a:lstStyle/>
                    <a:p>
                      <a:pPr algn="ctr" fontAlgn="b"/>
                      <a:r>
                        <a:rPr lang="en-US" sz="1000" b="0" i="0" u="none" strike="noStrike" dirty="0" smtClean="0">
                          <a:solidFill>
                            <a:srgbClr val="000000"/>
                          </a:solidFill>
                          <a:effectLst/>
                          <a:latin typeface="Calibri"/>
                        </a:rPr>
                        <a:t>h</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80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30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0" name="Right Arrow 9"/>
          <p:cNvSpPr/>
          <p:nvPr/>
        </p:nvSpPr>
        <p:spPr>
          <a:xfrm>
            <a:off x="3886200" y="5498126"/>
            <a:ext cx="457200" cy="18466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504" y="4828924"/>
            <a:ext cx="1843345" cy="180047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504" y="4828924"/>
            <a:ext cx="1843345" cy="1800476"/>
          </a:xfrm>
          <a:prstGeom prst="rect">
            <a:avLst/>
          </a:prstGeom>
        </p:spPr>
      </p:pic>
      <p:sp>
        <p:nvSpPr>
          <p:cNvPr id="7" name="TextBox 6"/>
          <p:cNvSpPr txBox="1"/>
          <p:nvPr/>
        </p:nvSpPr>
        <p:spPr>
          <a:xfrm>
            <a:off x="6944299" y="5128794"/>
            <a:ext cx="1826670" cy="461665"/>
          </a:xfrm>
          <a:prstGeom prst="rect">
            <a:avLst/>
          </a:prstGeom>
          <a:noFill/>
        </p:spPr>
        <p:txBody>
          <a:bodyPr wrap="square" rtlCol="0">
            <a:spAutoFit/>
          </a:bodyPr>
          <a:lstStyle/>
          <a:p>
            <a:r>
              <a:rPr lang="en-US" sz="1200" dirty="0" smtClean="0"/>
              <a:t>Production </a:t>
            </a:r>
            <a:r>
              <a:rPr lang="en-US" sz="1200" dirty="0" err="1" smtClean="0"/>
              <a:t>Posibility</a:t>
            </a:r>
            <a:r>
              <a:rPr lang="en-US" sz="1200" dirty="0" smtClean="0"/>
              <a:t> Frontier (PPF)</a:t>
            </a:r>
            <a:endParaRPr lang="en-US" sz="1200" dirty="0"/>
          </a:p>
        </p:txBody>
      </p:sp>
      <p:cxnSp>
        <p:nvCxnSpPr>
          <p:cNvPr id="9" name="Straight Arrow Connector 8"/>
          <p:cNvCxnSpPr>
            <a:stCxn id="7" idx="1"/>
          </p:cNvCxnSpPr>
          <p:nvPr/>
        </p:nvCxnSpPr>
        <p:spPr>
          <a:xfrm flipH="1">
            <a:off x="6410899" y="5359627"/>
            <a:ext cx="5334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328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10"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Description Framework</a:t>
            </a:r>
            <a:endParaRPr lang="en-US" dirty="0"/>
          </a:p>
        </p:txBody>
      </p:sp>
      <p:sp>
        <p:nvSpPr>
          <p:cNvPr id="3" name="Content Placeholder 2"/>
          <p:cNvSpPr>
            <a:spLocks noGrp="1"/>
          </p:cNvSpPr>
          <p:nvPr>
            <p:ph idx="1"/>
          </p:nvPr>
        </p:nvSpPr>
        <p:spPr/>
        <p:txBody>
          <a:bodyPr>
            <a:normAutofit lnSpcReduction="10000"/>
          </a:bodyPr>
          <a:lstStyle/>
          <a:p>
            <a:r>
              <a:rPr lang="en-US" dirty="0" smtClean="0"/>
              <a:t>Data model of Semantic Web</a:t>
            </a:r>
            <a:endParaRPr lang="en-US" dirty="0"/>
          </a:p>
          <a:p>
            <a:r>
              <a:rPr lang="en-US" dirty="0" smtClean="0"/>
              <a:t>Flexible enough for expressing wealth of information on the Web</a:t>
            </a:r>
          </a:p>
          <a:p>
            <a:r>
              <a:rPr lang="en-US" dirty="0" smtClean="0"/>
              <a:t>Use to assert (or describe) facts any entity (or resource). For example, books, people</a:t>
            </a:r>
          </a:p>
          <a:p>
            <a:r>
              <a:rPr lang="en-US" dirty="0" smtClean="0"/>
              <a:t>Facts is composed of</a:t>
            </a:r>
          </a:p>
          <a:p>
            <a:pPr lvl="1"/>
            <a:r>
              <a:rPr lang="en-US" dirty="0" smtClean="0"/>
              <a:t>Subject: the ID of the entity being described</a:t>
            </a:r>
          </a:p>
          <a:p>
            <a:pPr lvl="1"/>
            <a:r>
              <a:rPr lang="en-US" dirty="0" smtClean="0"/>
              <a:t>Predicate: the property (attribute) being described</a:t>
            </a:r>
          </a:p>
          <a:p>
            <a:pPr lvl="1"/>
            <a:r>
              <a:rPr lang="en-US" dirty="0" smtClean="0"/>
              <a:t>Object: the value of the property</a:t>
            </a:r>
          </a:p>
          <a:p>
            <a:endParaRPr lang="en-US" dirty="0" smtClean="0"/>
          </a:p>
          <a:p>
            <a:endParaRPr lang="en-US" dirty="0" smtClean="0"/>
          </a:p>
        </p:txBody>
      </p:sp>
    </p:spTree>
    <p:extLst>
      <p:ext uri="{BB962C8B-B14F-4D97-AF65-F5344CB8AC3E}">
        <p14:creationId xmlns:p14="http://schemas.microsoft.com/office/powerpoint/2010/main" val="2320989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RDF Example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2286000"/>
            <a:ext cx="4434384" cy="2666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Content Placeholder 4"/>
          <p:cNvGraphicFramePr>
            <a:graphicFrameLocks noGrp="1"/>
          </p:cNvGraphicFramePr>
          <p:nvPr>
            <p:ph idx="1"/>
            <p:extLst>
              <p:ext uri="{D42A27DB-BD31-4B8C-83A1-F6EECF244321}">
                <p14:modId xmlns:p14="http://schemas.microsoft.com/office/powerpoint/2010/main" val="3685125858"/>
              </p:ext>
            </p:extLst>
          </p:nvPr>
        </p:nvGraphicFramePr>
        <p:xfrm>
          <a:off x="5105400" y="2506979"/>
          <a:ext cx="3581400" cy="2225040"/>
        </p:xfrm>
        <a:graphic>
          <a:graphicData uri="http://schemas.openxmlformats.org/drawingml/2006/table">
            <a:tbl>
              <a:tblPr firstRow="1" bandRow="1">
                <a:tableStyleId>{5C22544A-7EE6-4342-B048-85BDC9FD1C3A}</a:tableStyleId>
              </a:tblPr>
              <a:tblGrid>
                <a:gridCol w="1193800"/>
                <a:gridCol w="1193800"/>
                <a:gridCol w="1193800"/>
              </a:tblGrid>
              <a:tr h="370840">
                <a:tc>
                  <a:txBody>
                    <a:bodyPr/>
                    <a:lstStyle/>
                    <a:p>
                      <a:r>
                        <a:rPr lang="en-US" sz="1200" dirty="0" smtClean="0"/>
                        <a:t>Subject</a:t>
                      </a:r>
                      <a:endParaRPr lang="en-US" sz="1200" dirty="0"/>
                    </a:p>
                  </a:txBody>
                  <a:tcPr/>
                </a:tc>
                <a:tc>
                  <a:txBody>
                    <a:bodyPr/>
                    <a:lstStyle/>
                    <a:p>
                      <a:r>
                        <a:rPr lang="en-US" sz="1200" dirty="0" smtClean="0"/>
                        <a:t>Predicate</a:t>
                      </a:r>
                      <a:endParaRPr lang="en-US" sz="1200" dirty="0"/>
                    </a:p>
                  </a:txBody>
                  <a:tcPr/>
                </a:tc>
                <a:tc>
                  <a:txBody>
                    <a:bodyPr/>
                    <a:lstStyle/>
                    <a:p>
                      <a:r>
                        <a:rPr lang="en-US" sz="1200" dirty="0" smtClean="0"/>
                        <a:t>Object</a:t>
                      </a:r>
                      <a:endParaRPr lang="en-US" sz="1200" dirty="0"/>
                    </a:p>
                  </a:txBody>
                  <a:tcPr/>
                </a:tc>
              </a:tr>
              <a:tr h="370840">
                <a:tc>
                  <a:txBody>
                    <a:bodyPr/>
                    <a:lstStyle/>
                    <a:p>
                      <a:r>
                        <a:rPr lang="en-US" sz="1200" dirty="0" err="1" smtClean="0"/>
                        <a:t>blade_runner</a:t>
                      </a:r>
                      <a:endParaRPr lang="en-US" sz="1200" dirty="0"/>
                    </a:p>
                  </a:txBody>
                  <a:tcPr/>
                </a:tc>
                <a:tc>
                  <a:txBody>
                    <a:bodyPr/>
                    <a:lstStyle/>
                    <a:p>
                      <a:r>
                        <a:rPr lang="en-US" sz="1200" dirty="0" smtClean="0"/>
                        <a:t>name</a:t>
                      </a:r>
                      <a:endParaRPr lang="en-US" sz="1200" dirty="0"/>
                    </a:p>
                  </a:txBody>
                  <a:tcPr/>
                </a:tc>
                <a:tc>
                  <a:txBody>
                    <a:bodyPr/>
                    <a:lstStyle/>
                    <a:p>
                      <a:r>
                        <a:rPr lang="en-US" sz="1200" dirty="0" smtClean="0"/>
                        <a:t>“Blade Runner”</a:t>
                      </a:r>
                      <a:endParaRPr lang="en-US" sz="1200" dirty="0"/>
                    </a:p>
                  </a:txBody>
                  <a:tcPr/>
                </a:tc>
              </a:tr>
              <a:tr h="370840">
                <a:tc>
                  <a:txBody>
                    <a:bodyPr/>
                    <a:lstStyle/>
                    <a:p>
                      <a:r>
                        <a:rPr lang="en-US" sz="1200" dirty="0" err="1" smtClean="0"/>
                        <a:t>blade_runner</a:t>
                      </a:r>
                      <a:endParaRPr lang="en-US" sz="1200" dirty="0"/>
                    </a:p>
                  </a:txBody>
                  <a:tcPr/>
                </a:tc>
                <a:tc>
                  <a:txBody>
                    <a:bodyPr/>
                    <a:lstStyle/>
                    <a:p>
                      <a:r>
                        <a:rPr lang="en-US" sz="1200" dirty="0" err="1" smtClean="0"/>
                        <a:t>directed_by</a:t>
                      </a:r>
                      <a:endParaRPr lang="en-US" sz="1200" dirty="0"/>
                    </a:p>
                  </a:txBody>
                  <a:tcPr/>
                </a:tc>
                <a:tc>
                  <a:txBody>
                    <a:bodyPr/>
                    <a:lstStyle/>
                    <a:p>
                      <a:r>
                        <a:rPr lang="en-US" sz="1200" dirty="0" err="1" smtClean="0"/>
                        <a:t>ridley_scott</a:t>
                      </a:r>
                      <a:endParaRPr lang="en-US" sz="1200" dirty="0"/>
                    </a:p>
                  </a:txBody>
                  <a:tcPr/>
                </a:tc>
              </a:tr>
              <a:tr h="370840">
                <a:tc>
                  <a:txBody>
                    <a:bodyPr/>
                    <a:lstStyle/>
                    <a:p>
                      <a:r>
                        <a:rPr lang="en-US" sz="1200" dirty="0" err="1" smtClean="0"/>
                        <a:t>blade_runner</a:t>
                      </a:r>
                      <a:endParaRPr lang="en-US" sz="1200" dirty="0"/>
                    </a:p>
                  </a:txBody>
                  <a:tcPr/>
                </a:tc>
                <a:tc>
                  <a:txBody>
                    <a:bodyPr/>
                    <a:lstStyle/>
                    <a:p>
                      <a:r>
                        <a:rPr lang="en-US" sz="1200" dirty="0" err="1" smtClean="0"/>
                        <a:t>released_date</a:t>
                      </a:r>
                      <a:endParaRPr lang="en-US" sz="1200" dirty="0"/>
                    </a:p>
                  </a:txBody>
                  <a:tcPr/>
                </a:tc>
                <a:tc>
                  <a:txBody>
                    <a:bodyPr/>
                    <a:lstStyle/>
                    <a:p>
                      <a:r>
                        <a:rPr lang="en-US" sz="1200" dirty="0" smtClean="0"/>
                        <a:t>“June 25, 1982”</a:t>
                      </a:r>
                      <a:endParaRPr lang="en-US" sz="1200" dirty="0"/>
                    </a:p>
                  </a:txBody>
                  <a:tcPr/>
                </a:tc>
              </a:tr>
              <a:tr h="370840">
                <a:tc>
                  <a:txBody>
                    <a:bodyPr/>
                    <a:lstStyle/>
                    <a:p>
                      <a:r>
                        <a:rPr lang="en-US" sz="1200" dirty="0" err="1" smtClean="0"/>
                        <a:t>ridley_scott</a:t>
                      </a:r>
                      <a:endParaRPr lang="en-US" sz="1200" dirty="0"/>
                    </a:p>
                  </a:txBody>
                  <a:tcPr/>
                </a:tc>
                <a:tc>
                  <a:txBody>
                    <a:bodyPr/>
                    <a:lstStyle/>
                    <a:p>
                      <a:r>
                        <a:rPr lang="en-US" sz="1200" dirty="0" smtClean="0"/>
                        <a:t>name</a:t>
                      </a:r>
                      <a:endParaRPr lang="en-US" sz="1200" dirty="0"/>
                    </a:p>
                  </a:txBody>
                  <a:tcPr/>
                </a:tc>
                <a:tc>
                  <a:txBody>
                    <a:bodyPr/>
                    <a:lstStyle/>
                    <a:p>
                      <a:r>
                        <a:rPr lang="en-US" sz="1200" dirty="0" smtClean="0"/>
                        <a:t>“Ridley Scott”</a:t>
                      </a:r>
                      <a:endParaRPr lang="en-US" sz="1200" dirty="0"/>
                    </a:p>
                  </a:txBody>
                  <a:tcPr/>
                </a:tc>
              </a:tr>
              <a:tr h="370840">
                <a:tc>
                  <a:txBody>
                    <a:bodyPr/>
                    <a:lstStyle/>
                    <a:p>
                      <a:r>
                        <a:rPr lang="en-US" sz="1200" dirty="0" smtClean="0"/>
                        <a:t>…</a:t>
                      </a:r>
                      <a:endParaRPr lang="en-US" sz="1200" dirty="0"/>
                    </a:p>
                  </a:txBody>
                  <a:tcPr/>
                </a:tc>
                <a:tc>
                  <a:txBody>
                    <a:bodyPr/>
                    <a:lstStyle/>
                    <a:p>
                      <a:r>
                        <a:rPr lang="en-US" sz="1200" dirty="0" smtClean="0"/>
                        <a:t>…</a:t>
                      </a:r>
                      <a:endParaRPr lang="en-US" sz="1200" dirty="0"/>
                    </a:p>
                  </a:txBody>
                  <a:tcPr/>
                </a:tc>
                <a:tc>
                  <a:txBody>
                    <a:bodyPr/>
                    <a:lstStyle/>
                    <a:p>
                      <a:r>
                        <a:rPr lang="en-US" sz="1200" dirty="0" smtClean="0"/>
                        <a:t>…</a:t>
                      </a:r>
                      <a:endParaRPr lang="en-US" sz="1200" dirty="0"/>
                    </a:p>
                  </a:txBody>
                  <a:tcPr/>
                </a:tc>
              </a:tr>
            </a:tbl>
          </a:graphicData>
        </a:graphic>
      </p:graphicFrame>
    </p:spTree>
    <p:extLst>
      <p:ext uri="{BB962C8B-B14F-4D97-AF65-F5344CB8AC3E}">
        <p14:creationId xmlns:p14="http://schemas.microsoft.com/office/powerpoint/2010/main" val="93855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to Study</a:t>
            </a:r>
            <a:endParaRPr lang="en-US" dirty="0"/>
          </a:p>
        </p:txBody>
      </p:sp>
      <p:sp>
        <p:nvSpPr>
          <p:cNvPr id="3" name="Content Placeholder 2"/>
          <p:cNvSpPr>
            <a:spLocks noGrp="1"/>
          </p:cNvSpPr>
          <p:nvPr>
            <p:ph idx="1"/>
          </p:nvPr>
        </p:nvSpPr>
        <p:spPr/>
        <p:txBody>
          <a:bodyPr>
            <a:normAutofit lnSpcReduction="10000"/>
          </a:bodyPr>
          <a:lstStyle/>
          <a:p>
            <a:r>
              <a:rPr lang="en-US" dirty="0" smtClean="0"/>
              <a:t>Semantic web is new compare to RDBMS</a:t>
            </a:r>
          </a:p>
          <a:p>
            <a:pPr lvl="1"/>
            <a:r>
              <a:rPr lang="en-US" dirty="0" smtClean="0"/>
              <a:t>Is the technology mature enough to compete with RDMBS?</a:t>
            </a:r>
          </a:p>
          <a:p>
            <a:pPr lvl="1"/>
            <a:r>
              <a:rPr lang="en-US" dirty="0" smtClean="0"/>
              <a:t>Are there other disadvantages of using RDF data store comparing to RDBMS?</a:t>
            </a:r>
          </a:p>
          <a:p>
            <a:r>
              <a:rPr lang="en-US" dirty="0" smtClean="0"/>
              <a:t>Is it practical to create RDF database for scientific research?</a:t>
            </a:r>
          </a:p>
          <a:p>
            <a:pPr lvl="1"/>
            <a:r>
              <a:rPr lang="en-US" dirty="0" smtClean="0"/>
              <a:t>Can we convert existing RDBMS to RDF?</a:t>
            </a:r>
          </a:p>
          <a:p>
            <a:pPr lvl="1"/>
            <a:r>
              <a:rPr lang="en-US" dirty="0" smtClean="0"/>
              <a:t>Are there other competing data models?</a:t>
            </a:r>
          </a:p>
          <a:p>
            <a:endParaRPr lang="en-US" dirty="0"/>
          </a:p>
        </p:txBody>
      </p:sp>
    </p:spTree>
    <p:extLst>
      <p:ext uri="{BB962C8B-B14F-4D97-AF65-F5344CB8AC3E}">
        <p14:creationId xmlns:p14="http://schemas.microsoft.com/office/powerpoint/2010/main" val="2772420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90397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Task Timeline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508815481"/>
              </p:ext>
            </p:extLst>
          </p:nvPr>
        </p:nvGraphicFramePr>
        <p:xfrm>
          <a:off x="457200" y="1600200"/>
          <a:ext cx="8229600" cy="4521200"/>
        </p:xfrm>
        <a:graphic>
          <a:graphicData uri="http://schemas.openxmlformats.org/drawingml/2006/table">
            <a:tbl>
              <a:tblPr firstRow="1" bandRow="1">
                <a:tableStyleId>{5C22544A-7EE6-4342-B048-85BDC9FD1C3A}</a:tableStyleId>
              </a:tblPr>
              <a:tblGrid>
                <a:gridCol w="4267200"/>
                <a:gridCol w="1676400"/>
                <a:gridCol w="2286000"/>
              </a:tblGrid>
              <a:tr h="370840">
                <a:tc>
                  <a:txBody>
                    <a:bodyPr/>
                    <a:lstStyle/>
                    <a:p>
                      <a:r>
                        <a:rPr lang="en-US" dirty="0" smtClean="0"/>
                        <a:t>Task</a:t>
                      </a:r>
                      <a:endParaRPr lang="en-US" dirty="0"/>
                    </a:p>
                  </a:txBody>
                  <a:tcPr/>
                </a:tc>
                <a:tc>
                  <a:txBody>
                    <a:bodyPr/>
                    <a:lstStyle/>
                    <a:p>
                      <a:r>
                        <a:rPr lang="en-US" dirty="0" smtClean="0"/>
                        <a:t>Duration</a:t>
                      </a:r>
                      <a:endParaRPr lang="en-US" dirty="0"/>
                    </a:p>
                  </a:txBody>
                  <a:tcPr/>
                </a:tc>
                <a:tc>
                  <a:txBody>
                    <a:bodyPr/>
                    <a:lstStyle/>
                    <a:p>
                      <a:r>
                        <a:rPr lang="en-US" dirty="0" smtClean="0"/>
                        <a:t>Completion</a:t>
                      </a:r>
                      <a:r>
                        <a:rPr lang="en-US" baseline="0" dirty="0" smtClean="0"/>
                        <a:t> Date</a:t>
                      </a:r>
                      <a:endParaRPr lang="en-US" dirty="0"/>
                    </a:p>
                  </a:txBody>
                  <a:tcPr/>
                </a:tc>
              </a:tr>
              <a:tr h="370840">
                <a:tc>
                  <a:txBody>
                    <a:bodyPr/>
                    <a:lstStyle/>
                    <a:p>
                      <a:r>
                        <a:rPr lang="en-US" dirty="0" smtClean="0"/>
                        <a:t>Research</a:t>
                      </a:r>
                      <a:r>
                        <a:rPr lang="en-US" baseline="0" dirty="0" smtClean="0"/>
                        <a:t> Proposal Defense</a:t>
                      </a:r>
                      <a:endParaRPr lang="en-US" dirty="0"/>
                    </a:p>
                  </a:txBody>
                  <a:tcPr/>
                </a:tc>
                <a:tc>
                  <a:txBody>
                    <a:bodyPr/>
                    <a:lstStyle/>
                    <a:p>
                      <a:r>
                        <a:rPr lang="en-US" dirty="0" smtClean="0"/>
                        <a:t>4 weeks</a:t>
                      </a:r>
                      <a:endParaRPr lang="en-US" dirty="0"/>
                    </a:p>
                  </a:txBody>
                  <a:tcPr/>
                </a:tc>
                <a:tc>
                  <a:txBody>
                    <a:bodyPr/>
                    <a:lstStyle/>
                    <a:p>
                      <a:r>
                        <a:rPr lang="en-US" dirty="0" smtClean="0"/>
                        <a:t>July </a:t>
                      </a:r>
                      <a:r>
                        <a:rPr lang="en-US" smtClean="0"/>
                        <a:t>31, 2013</a:t>
                      </a:r>
                      <a:endParaRPr lang="en-US" dirty="0"/>
                    </a:p>
                  </a:txBody>
                  <a:tcPr/>
                </a:tc>
              </a:tr>
              <a:tr h="370840">
                <a:tc>
                  <a:txBody>
                    <a:bodyPr/>
                    <a:lstStyle/>
                    <a:p>
                      <a:r>
                        <a:rPr lang="en-US" dirty="0" smtClean="0"/>
                        <a:t>Experimental</a:t>
                      </a:r>
                      <a:r>
                        <a:rPr lang="en-US" baseline="0" dirty="0" smtClean="0"/>
                        <a:t> evaluation for hierarchical data index</a:t>
                      </a:r>
                      <a:endParaRPr lang="en-US" dirty="0"/>
                    </a:p>
                  </a:txBody>
                  <a:tcPr/>
                </a:tc>
                <a:tc>
                  <a:txBody>
                    <a:bodyPr/>
                    <a:lstStyle/>
                    <a:p>
                      <a:r>
                        <a:rPr lang="en-US" dirty="0" smtClean="0"/>
                        <a:t>4 weeks</a:t>
                      </a:r>
                      <a:endParaRPr lang="en-US" dirty="0"/>
                    </a:p>
                  </a:txBody>
                  <a:tcPr/>
                </a:tc>
                <a:tc>
                  <a:txBody>
                    <a:bodyPr/>
                    <a:lstStyle/>
                    <a:p>
                      <a:r>
                        <a:rPr lang="en-US" dirty="0" smtClean="0"/>
                        <a:t>August</a:t>
                      </a:r>
                      <a:r>
                        <a:rPr lang="en-US" baseline="0" dirty="0" smtClean="0"/>
                        <a:t> 31, 2013</a:t>
                      </a:r>
                      <a:endParaRPr lang="en-US" dirty="0"/>
                    </a:p>
                  </a:txBody>
                  <a:tcPr/>
                </a:tc>
              </a:tr>
              <a:tr h="370840">
                <a:tc>
                  <a:txBody>
                    <a:bodyPr/>
                    <a:lstStyle/>
                    <a:p>
                      <a:r>
                        <a:rPr lang="en-US" dirty="0" smtClean="0"/>
                        <a:t>Finalize</a:t>
                      </a:r>
                      <a:r>
                        <a:rPr lang="en-US" baseline="0" dirty="0" smtClean="0"/>
                        <a:t> hierarchical index design</a:t>
                      </a:r>
                      <a:endParaRPr lang="en-US" dirty="0"/>
                    </a:p>
                  </a:txBody>
                  <a:tcPr/>
                </a:tc>
                <a:tc>
                  <a:txBody>
                    <a:bodyPr/>
                    <a:lstStyle/>
                    <a:p>
                      <a:r>
                        <a:rPr lang="en-US" dirty="0" smtClean="0"/>
                        <a:t>2 weeks</a:t>
                      </a:r>
                      <a:endParaRPr lang="en-US" dirty="0"/>
                    </a:p>
                  </a:txBody>
                  <a:tcPr/>
                </a:tc>
                <a:tc>
                  <a:txBody>
                    <a:bodyPr/>
                    <a:lstStyle/>
                    <a:p>
                      <a:r>
                        <a:rPr lang="en-US" dirty="0" smtClean="0"/>
                        <a:t>September 16,</a:t>
                      </a:r>
                      <a:r>
                        <a:rPr lang="en-US" baseline="0" dirty="0" smtClean="0"/>
                        <a:t> 2013</a:t>
                      </a:r>
                      <a:endParaRPr lang="en-US" dirty="0"/>
                    </a:p>
                  </a:txBody>
                  <a:tcPr/>
                </a:tc>
              </a:tr>
              <a:tr h="370840">
                <a:tc>
                  <a:txBody>
                    <a:bodyPr/>
                    <a:lstStyle/>
                    <a:p>
                      <a:r>
                        <a:rPr lang="en-US" dirty="0" smtClean="0"/>
                        <a:t>Finalize </a:t>
                      </a:r>
                      <a:r>
                        <a:rPr lang="en-US" baseline="0" dirty="0" smtClean="0"/>
                        <a:t>report for hierarchical index</a:t>
                      </a:r>
                      <a:endParaRPr lang="en-US" dirty="0"/>
                    </a:p>
                  </a:txBody>
                  <a:tcPr/>
                </a:tc>
                <a:tc>
                  <a:txBody>
                    <a:bodyPr/>
                    <a:lstStyle/>
                    <a:p>
                      <a:r>
                        <a:rPr lang="en-US" dirty="0" smtClean="0"/>
                        <a:t>2 weeks</a:t>
                      </a:r>
                      <a:endParaRPr lang="en-US" dirty="0"/>
                    </a:p>
                  </a:txBody>
                  <a:tcPr/>
                </a:tc>
                <a:tc>
                  <a:txBody>
                    <a:bodyPr/>
                    <a:lstStyle/>
                    <a:p>
                      <a:r>
                        <a:rPr lang="en-US" dirty="0" smtClean="0"/>
                        <a:t>September 30,</a:t>
                      </a:r>
                      <a:r>
                        <a:rPr lang="en-US" baseline="0" dirty="0" smtClean="0"/>
                        <a:t> 2013</a:t>
                      </a:r>
                      <a:endParaRPr lang="en-US" dirty="0"/>
                    </a:p>
                  </a:txBody>
                  <a:tcPr/>
                </a:tc>
              </a:tr>
              <a:tr h="370840">
                <a:tc>
                  <a:txBody>
                    <a:bodyPr/>
                    <a:lstStyle/>
                    <a:p>
                      <a:r>
                        <a:rPr lang="en-US" dirty="0" smtClean="0"/>
                        <a:t>Design</a:t>
                      </a:r>
                      <a:r>
                        <a:rPr lang="en-US" baseline="0" dirty="0" smtClean="0"/>
                        <a:t> experiment and evaluation performance for proposed skyline algorithm</a:t>
                      </a:r>
                      <a:endParaRPr lang="en-US" dirty="0"/>
                    </a:p>
                  </a:txBody>
                  <a:tcPr/>
                </a:tc>
                <a:tc>
                  <a:txBody>
                    <a:bodyPr/>
                    <a:lstStyle/>
                    <a:p>
                      <a:r>
                        <a:rPr lang="en-US" dirty="0" smtClean="0"/>
                        <a:t>8 weeks</a:t>
                      </a:r>
                      <a:endParaRPr lang="en-US" dirty="0"/>
                    </a:p>
                  </a:txBody>
                  <a:tcPr/>
                </a:tc>
                <a:tc>
                  <a:txBody>
                    <a:bodyPr/>
                    <a:lstStyle/>
                    <a:p>
                      <a:r>
                        <a:rPr lang="en-US" dirty="0" smtClean="0"/>
                        <a:t>November 30, 2013</a:t>
                      </a:r>
                      <a:endParaRPr lang="en-US" dirty="0"/>
                    </a:p>
                  </a:txBody>
                  <a:tcPr/>
                </a:tc>
              </a:tr>
              <a:tr h="370840">
                <a:tc>
                  <a:txBody>
                    <a:bodyPr/>
                    <a:lstStyle/>
                    <a:p>
                      <a:r>
                        <a:rPr lang="en-US" dirty="0" smtClean="0"/>
                        <a:t>Study semantic</a:t>
                      </a:r>
                      <a:r>
                        <a:rPr lang="en-US" baseline="0" dirty="0" smtClean="0"/>
                        <a:t> web and RDF technology</a:t>
                      </a:r>
                      <a:endParaRPr lang="en-US" dirty="0"/>
                    </a:p>
                  </a:txBody>
                  <a:tcPr/>
                </a:tc>
                <a:tc>
                  <a:txBody>
                    <a:bodyPr/>
                    <a:lstStyle/>
                    <a:p>
                      <a:r>
                        <a:rPr lang="en-US" dirty="0" smtClean="0"/>
                        <a:t>4 weeks</a:t>
                      </a:r>
                      <a:endParaRPr lang="en-US" dirty="0"/>
                    </a:p>
                  </a:txBody>
                  <a:tcPr/>
                </a:tc>
                <a:tc>
                  <a:txBody>
                    <a:bodyPr/>
                    <a:lstStyle/>
                    <a:p>
                      <a:r>
                        <a:rPr lang="en-US" dirty="0" smtClean="0"/>
                        <a:t>December </a:t>
                      </a:r>
                      <a:r>
                        <a:rPr lang="en-US" baseline="0" dirty="0" smtClean="0"/>
                        <a:t>31, 2013</a:t>
                      </a:r>
                      <a:endParaRPr lang="en-US" dirty="0"/>
                    </a:p>
                  </a:txBody>
                  <a:tcPr/>
                </a:tc>
              </a:tr>
              <a:tr h="370840">
                <a:tc>
                  <a:txBody>
                    <a:bodyPr/>
                    <a:lstStyle/>
                    <a:p>
                      <a:r>
                        <a:rPr lang="en-US" dirty="0" smtClean="0"/>
                        <a:t>Design RDF database</a:t>
                      </a:r>
                      <a:endParaRPr lang="en-US" dirty="0"/>
                    </a:p>
                  </a:txBody>
                  <a:tcPr/>
                </a:tc>
                <a:tc>
                  <a:txBody>
                    <a:bodyPr/>
                    <a:lstStyle/>
                    <a:p>
                      <a:r>
                        <a:rPr lang="en-US" dirty="0" smtClean="0"/>
                        <a:t>8 weeks</a:t>
                      </a:r>
                      <a:endParaRPr lang="en-US" dirty="0"/>
                    </a:p>
                  </a:txBody>
                  <a:tcPr/>
                </a:tc>
                <a:tc>
                  <a:txBody>
                    <a:bodyPr/>
                    <a:lstStyle/>
                    <a:p>
                      <a:r>
                        <a:rPr lang="en-US" dirty="0" smtClean="0"/>
                        <a:t>February 28, 2014</a:t>
                      </a:r>
                      <a:endParaRPr lang="en-US" dirty="0"/>
                    </a:p>
                  </a:txBody>
                  <a:tcPr/>
                </a:tc>
              </a:tr>
              <a:tr h="370840">
                <a:tc>
                  <a:txBody>
                    <a:bodyPr/>
                    <a:lstStyle/>
                    <a:p>
                      <a:r>
                        <a:rPr lang="en-US" dirty="0" smtClean="0"/>
                        <a:t>Design</a:t>
                      </a:r>
                      <a:r>
                        <a:rPr lang="en-US" baseline="0" dirty="0" smtClean="0"/>
                        <a:t> evaluation</a:t>
                      </a:r>
                      <a:endParaRPr lang="en-US" dirty="0"/>
                    </a:p>
                  </a:txBody>
                  <a:tcPr/>
                </a:tc>
                <a:tc>
                  <a:txBody>
                    <a:bodyPr/>
                    <a:lstStyle/>
                    <a:p>
                      <a:r>
                        <a:rPr lang="en-US" dirty="0" smtClean="0"/>
                        <a:t>4 weeks</a:t>
                      </a:r>
                      <a:endParaRPr lang="en-US" dirty="0"/>
                    </a:p>
                  </a:txBody>
                  <a:tcPr/>
                </a:tc>
                <a:tc>
                  <a:txBody>
                    <a:bodyPr/>
                    <a:lstStyle/>
                    <a:p>
                      <a:r>
                        <a:rPr lang="en-US" dirty="0" smtClean="0"/>
                        <a:t>March</a:t>
                      </a:r>
                      <a:r>
                        <a:rPr lang="en-US" baseline="0" dirty="0" smtClean="0"/>
                        <a:t> 31, 2014</a:t>
                      </a:r>
                      <a:endParaRPr lang="en-US" dirty="0"/>
                    </a:p>
                  </a:txBody>
                  <a:tcPr/>
                </a:tc>
              </a:tr>
              <a:tr h="370840">
                <a:tc>
                  <a:txBody>
                    <a:bodyPr/>
                    <a:lstStyle/>
                    <a:p>
                      <a:r>
                        <a:rPr lang="en-US" dirty="0" smtClean="0"/>
                        <a:t>Finalize</a:t>
                      </a:r>
                      <a:r>
                        <a:rPr lang="en-US" baseline="0" dirty="0" smtClean="0"/>
                        <a:t> Dissertation</a:t>
                      </a:r>
                      <a:endParaRPr lang="en-US" dirty="0"/>
                    </a:p>
                  </a:txBody>
                  <a:tcPr/>
                </a:tc>
                <a:tc>
                  <a:txBody>
                    <a:bodyPr/>
                    <a:lstStyle/>
                    <a:p>
                      <a:r>
                        <a:rPr lang="en-US" dirty="0" smtClean="0"/>
                        <a:t>8 weeks</a:t>
                      </a:r>
                      <a:endParaRPr lang="en-US" dirty="0"/>
                    </a:p>
                  </a:txBody>
                  <a:tcPr/>
                </a:tc>
                <a:tc>
                  <a:txBody>
                    <a:bodyPr/>
                    <a:lstStyle/>
                    <a:p>
                      <a:r>
                        <a:rPr lang="en-US" dirty="0" smtClean="0"/>
                        <a:t>May 2014</a:t>
                      </a:r>
                      <a:endParaRPr lang="en-US" dirty="0"/>
                    </a:p>
                  </a:txBody>
                  <a:tcPr/>
                </a:tc>
              </a:tr>
            </a:tbl>
          </a:graphicData>
        </a:graphic>
      </p:graphicFrame>
    </p:spTree>
    <p:extLst>
      <p:ext uri="{BB962C8B-B14F-4D97-AF65-F5344CB8AC3E}">
        <p14:creationId xmlns:p14="http://schemas.microsoft.com/office/powerpoint/2010/main" val="2468937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7500" lnSpcReduction="20000"/>
          </a:bodyPr>
          <a:lstStyle/>
          <a:p>
            <a:pPr marL="514350" indent="-514350">
              <a:buFont typeface="+mj-lt"/>
              <a:buAutoNum type="arabicPeriod"/>
            </a:pPr>
            <a:r>
              <a:rPr lang="en-US" dirty="0"/>
              <a:t>Oracle database SQL Reference: Hierarchical Queries, </a:t>
            </a:r>
            <a:r>
              <a:rPr lang="en-US" dirty="0">
                <a:hlinkClick r:id="rId2"/>
              </a:rPr>
              <a:t>http://</a:t>
            </a:r>
            <a:r>
              <a:rPr lang="en-US" dirty="0" smtClean="0">
                <a:hlinkClick r:id="rId2"/>
              </a:rPr>
              <a:t>docs.oracle.com/cd/B19306_01/server.102/b14200/queries003.htm</a:t>
            </a:r>
            <a:r>
              <a:rPr lang="en-US" dirty="0" smtClean="0"/>
              <a:t> </a:t>
            </a:r>
            <a:endParaRPr lang="en-US" dirty="0"/>
          </a:p>
          <a:p>
            <a:pPr marL="514350" indent="-514350">
              <a:buFont typeface="+mj-lt"/>
              <a:buAutoNum type="arabicPeriod"/>
            </a:pPr>
            <a:r>
              <a:rPr lang="en-US" dirty="0"/>
              <a:t>Hierarchical Data (SQL Server), </a:t>
            </a:r>
            <a:r>
              <a:rPr lang="en-US" dirty="0">
                <a:hlinkClick r:id="rId3"/>
              </a:rPr>
              <a:t>http://</a:t>
            </a:r>
            <a:r>
              <a:rPr lang="en-US" dirty="0" smtClean="0">
                <a:hlinkClick r:id="rId3"/>
              </a:rPr>
              <a:t>msdn.microsoft.com/en-us/library/bb677173.aspx</a:t>
            </a:r>
            <a:r>
              <a:rPr lang="en-US" dirty="0" smtClean="0"/>
              <a:t> </a:t>
            </a:r>
            <a:endParaRPr lang="en-US" dirty="0"/>
          </a:p>
          <a:p>
            <a:pPr marL="514350" indent="-514350">
              <a:buFont typeface="+mj-lt"/>
              <a:buAutoNum type="arabicPeriod"/>
            </a:pPr>
            <a:r>
              <a:rPr lang="en-US" dirty="0" err="1"/>
              <a:t>hierarchyid</a:t>
            </a:r>
            <a:r>
              <a:rPr lang="en-US" dirty="0"/>
              <a:t> (Transact-SQL), </a:t>
            </a:r>
            <a:r>
              <a:rPr lang="en-US" dirty="0">
                <a:hlinkClick r:id="rId4"/>
              </a:rPr>
              <a:t>http://</a:t>
            </a:r>
            <a:r>
              <a:rPr lang="en-US" dirty="0" smtClean="0">
                <a:hlinkClick r:id="rId4"/>
              </a:rPr>
              <a:t>msdn.microsoft.com/en-us/library/bb677290.aspx</a:t>
            </a:r>
            <a:endParaRPr lang="en-US" dirty="0" smtClean="0"/>
          </a:p>
          <a:p>
            <a:pPr marL="514350" indent="-514350">
              <a:buFont typeface="+mj-lt"/>
              <a:buAutoNum type="arabicPeriod"/>
            </a:pPr>
            <a:r>
              <a:rPr lang="en-US" dirty="0" smtClean="0"/>
              <a:t>B-Tree Wikipedia: </a:t>
            </a:r>
            <a:r>
              <a:rPr lang="en-US" dirty="0">
                <a:hlinkClick r:id="rId5"/>
              </a:rPr>
              <a:t>http://</a:t>
            </a:r>
            <a:r>
              <a:rPr lang="en-US" dirty="0" smtClean="0">
                <a:hlinkClick r:id="rId5"/>
              </a:rPr>
              <a:t>en.wikipedia.org/wiki/B-tree</a:t>
            </a:r>
            <a:endParaRPr lang="en-US" dirty="0" smtClean="0"/>
          </a:p>
          <a:p>
            <a:pPr marL="514350" indent="-514350">
              <a:buFont typeface="+mj-lt"/>
              <a:buAutoNum type="arabicPeriod"/>
            </a:pPr>
            <a:r>
              <a:rPr lang="en-US" dirty="0"/>
              <a:t>Michael </a:t>
            </a:r>
            <a:r>
              <a:rPr lang="en-US" dirty="0" err="1"/>
              <a:t>Kamfonas</a:t>
            </a:r>
            <a:r>
              <a:rPr lang="en-US" dirty="0"/>
              <a:t>. Recursive hierarchies: The relational taboo! </a:t>
            </a:r>
            <a:r>
              <a:rPr lang="en-US" dirty="0" smtClean="0"/>
              <a:t>The Relational </a:t>
            </a:r>
            <a:r>
              <a:rPr lang="en-US" dirty="0"/>
              <a:t>Journal</a:t>
            </a:r>
            <a:r>
              <a:rPr lang="en-US" dirty="0" smtClean="0"/>
              <a:t>.</a:t>
            </a:r>
          </a:p>
          <a:p>
            <a:pPr marL="514350" indent="-514350">
              <a:buFont typeface="+mj-lt"/>
              <a:buAutoNum type="arabicPeriod"/>
            </a:pPr>
            <a:r>
              <a:rPr lang="en-US" dirty="0"/>
              <a:t>Ken C. K. Lee, </a:t>
            </a:r>
            <a:r>
              <a:rPr lang="en-US" dirty="0" err="1"/>
              <a:t>Baihua</a:t>
            </a:r>
            <a:r>
              <a:rPr lang="en-US" dirty="0"/>
              <a:t> Zheng, </a:t>
            </a:r>
            <a:r>
              <a:rPr lang="en-US" dirty="0" err="1"/>
              <a:t>Huajing</a:t>
            </a:r>
            <a:r>
              <a:rPr lang="en-US" dirty="0"/>
              <a:t> Li, and Wang-</a:t>
            </a:r>
            <a:r>
              <a:rPr lang="en-US" dirty="0" err="1"/>
              <a:t>Chien</a:t>
            </a:r>
            <a:r>
              <a:rPr lang="en-US" dirty="0"/>
              <a:t> Lee. 2007. Approaching the skyline in Z order. In </a:t>
            </a:r>
            <a:r>
              <a:rPr lang="en-US" i="1" dirty="0"/>
              <a:t>Proceedings of the 33rd international conference on Very large data bases</a:t>
            </a:r>
            <a:r>
              <a:rPr lang="en-US" dirty="0"/>
              <a:t> (VLDB '07). VLDB Endowment 279-290. http://dl.acm.org/citation.cfm?id=1325886</a:t>
            </a:r>
            <a:endParaRPr lang="en-US" dirty="0" smtClean="0"/>
          </a:p>
          <a:p>
            <a:pPr marL="514350" indent="-514350">
              <a:buFont typeface="+mj-lt"/>
              <a:buAutoNum type="arabicPeriod"/>
            </a:pPr>
            <a:r>
              <a:rPr lang="en-US" dirty="0" err="1"/>
              <a:t>JongWoo</a:t>
            </a:r>
            <a:r>
              <a:rPr lang="en-US" dirty="0"/>
              <a:t> Ha, Yoon Kwon, Jae-Ho Choi, and </a:t>
            </a:r>
            <a:r>
              <a:rPr lang="en-US" dirty="0" err="1"/>
              <a:t>SangKeun</a:t>
            </a:r>
            <a:r>
              <a:rPr lang="en-US" dirty="0"/>
              <a:t> Lee. </a:t>
            </a:r>
            <a:r>
              <a:rPr lang="en-US" dirty="0" smtClean="0"/>
              <a:t>Energy Efficient </a:t>
            </a:r>
            <a:r>
              <a:rPr lang="en-US" dirty="0"/>
              <a:t>and Progressive Strategy for Processing Skyline Queries </a:t>
            </a:r>
            <a:r>
              <a:rPr lang="en-US" dirty="0" smtClean="0"/>
              <a:t>on Air</a:t>
            </a:r>
            <a:r>
              <a:rPr lang="en-US" dirty="0"/>
              <a:t>. In DEXA, pages 486–500, 2009</a:t>
            </a:r>
            <a:r>
              <a:rPr lang="en-US" dirty="0" smtClean="0"/>
              <a:t>.</a:t>
            </a:r>
          </a:p>
          <a:p>
            <a:pPr marL="514350" indent="-514350">
              <a:buFont typeface="+mj-lt"/>
              <a:buAutoNum type="arabicPeriod"/>
            </a:pPr>
            <a:r>
              <a:rPr lang="en-US" dirty="0" err="1"/>
              <a:t>Dimitris</a:t>
            </a:r>
            <a:r>
              <a:rPr lang="en-US" dirty="0"/>
              <a:t> </a:t>
            </a:r>
            <a:r>
              <a:rPr lang="en-US" dirty="0" err="1"/>
              <a:t>Papadias</a:t>
            </a:r>
            <a:r>
              <a:rPr lang="en-US" dirty="0"/>
              <a:t>, </a:t>
            </a:r>
            <a:r>
              <a:rPr lang="en-US" dirty="0" err="1"/>
              <a:t>Yufei</a:t>
            </a:r>
            <a:r>
              <a:rPr lang="en-US" dirty="0"/>
              <a:t> Tao, Greg Fu, and Bernhard Seeger. </a:t>
            </a:r>
            <a:r>
              <a:rPr lang="en-US" dirty="0" smtClean="0"/>
              <a:t>Progressive skyline </a:t>
            </a:r>
            <a:r>
              <a:rPr lang="en-US" dirty="0"/>
              <a:t>computation in database systems. ACM Trans. </a:t>
            </a:r>
            <a:r>
              <a:rPr lang="en-US" dirty="0" smtClean="0"/>
              <a:t>Database Syst</a:t>
            </a:r>
            <a:r>
              <a:rPr lang="en-US" dirty="0"/>
              <a:t>., 30(1):41–82, 2005.</a:t>
            </a:r>
          </a:p>
          <a:p>
            <a:pPr marL="514350" indent="-514350">
              <a:buFont typeface="+mj-lt"/>
              <a:buAutoNum type="arabicPeriod"/>
            </a:pPr>
            <a:r>
              <a:rPr lang="en-US" dirty="0" err="1" smtClean="0"/>
              <a:t>Saleslogix</a:t>
            </a:r>
            <a:r>
              <a:rPr lang="en-US" dirty="0" smtClean="0"/>
              <a:t> </a:t>
            </a:r>
            <a:r>
              <a:rPr lang="en-US" dirty="0"/>
              <a:t>Developer, </a:t>
            </a:r>
            <a:r>
              <a:rPr lang="en-US" dirty="0">
                <a:hlinkClick r:id="rId6"/>
              </a:rPr>
              <a:t>http://</a:t>
            </a:r>
            <a:r>
              <a:rPr lang="en-US" dirty="0" smtClean="0">
                <a:hlinkClick r:id="rId6"/>
              </a:rPr>
              <a:t>www.slxdeveloper.com/page.aspx?action=viewarticle&amp;articleid=92</a:t>
            </a:r>
            <a:r>
              <a:rPr lang="en-US" dirty="0" smtClean="0"/>
              <a:t> </a:t>
            </a:r>
          </a:p>
          <a:p>
            <a:pPr marL="514350" indent="-514350">
              <a:buFont typeface="+mj-lt"/>
              <a:buAutoNum type="arabicPeriod"/>
            </a:pPr>
            <a:r>
              <a:rPr lang="en-US" dirty="0"/>
              <a:t>E. F. </a:t>
            </a:r>
            <a:r>
              <a:rPr lang="en-US" dirty="0" err="1"/>
              <a:t>Codd</a:t>
            </a:r>
            <a:r>
              <a:rPr lang="en-US" dirty="0"/>
              <a:t>. A relational model of data for large shared data </a:t>
            </a:r>
            <a:r>
              <a:rPr lang="en-US" dirty="0" smtClean="0"/>
              <a:t>banks. </a:t>
            </a:r>
            <a:r>
              <a:rPr lang="en-US" dirty="0" err="1" smtClean="0"/>
              <a:t>Commun</a:t>
            </a:r>
            <a:r>
              <a:rPr lang="en-US" dirty="0"/>
              <a:t>. ACM, 13(6):377–387, 1970.</a:t>
            </a:r>
          </a:p>
        </p:txBody>
      </p:sp>
    </p:spTree>
    <p:extLst>
      <p:ext uri="{BB962C8B-B14F-4D97-AF65-F5344CB8AC3E}">
        <p14:creationId xmlns:p14="http://schemas.microsoft.com/office/powerpoint/2010/main" val="35557125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Published in</a:t>
            </a:r>
            <a:endParaRPr lang="en-US" dirty="0"/>
          </a:p>
        </p:txBody>
      </p:sp>
      <p:sp>
        <p:nvSpPr>
          <p:cNvPr id="3" name="Content Placeholder 2"/>
          <p:cNvSpPr>
            <a:spLocks noGrp="1"/>
          </p:cNvSpPr>
          <p:nvPr>
            <p:ph idx="1"/>
          </p:nvPr>
        </p:nvSpPr>
        <p:spPr/>
        <p:txBody>
          <a:bodyPr>
            <a:normAutofit fontScale="85000" lnSpcReduction="20000"/>
          </a:bodyPr>
          <a:lstStyle/>
          <a:p>
            <a:r>
              <a:rPr lang="en-US" dirty="0"/>
              <a:t>Chih-</a:t>
            </a:r>
            <a:r>
              <a:rPr lang="en-US" dirty="0" err="1"/>
              <a:t>Jye</a:t>
            </a:r>
            <a:r>
              <a:rPr lang="en-US" dirty="0"/>
              <a:t> Wang, Wei-Shinn Ku, and </a:t>
            </a:r>
            <a:r>
              <a:rPr lang="en-US" dirty="0" err="1"/>
              <a:t>Haiquan</a:t>
            </a:r>
            <a:r>
              <a:rPr lang="en-US" dirty="0"/>
              <a:t> Chen. 2012. Geo-Store: a spatially-augmented SPARQL query evaluation system. In </a:t>
            </a:r>
            <a:r>
              <a:rPr lang="en-US" i="1" dirty="0"/>
              <a:t>Proceedings of the 20th International Conference on Advances in Geographic Information Systems</a:t>
            </a:r>
            <a:r>
              <a:rPr lang="en-US" dirty="0"/>
              <a:t> (SIGSPATIAL '12). ACM, New York, NY, USA, 562-565. DOI=http://</a:t>
            </a:r>
            <a:r>
              <a:rPr lang="en-US" dirty="0" smtClean="0"/>
              <a:t>dx.doi.org/10.1145/2424321.2424416</a:t>
            </a:r>
          </a:p>
          <a:p>
            <a:r>
              <a:rPr lang="en-US" dirty="0"/>
              <a:t> Wei-Shinn Ku, </a:t>
            </a:r>
            <a:r>
              <a:rPr lang="en-US" dirty="0" err="1"/>
              <a:t>Haiquan</a:t>
            </a:r>
            <a:r>
              <a:rPr lang="en-US" dirty="0"/>
              <a:t> Chen, Chih-</a:t>
            </a:r>
            <a:r>
              <a:rPr lang="en-US" dirty="0" err="1"/>
              <a:t>Jye</a:t>
            </a:r>
            <a:r>
              <a:rPr lang="en-US" dirty="0"/>
              <a:t> Wang, and </a:t>
            </a:r>
            <a:r>
              <a:rPr lang="en-US" dirty="0" err="1"/>
              <a:t>Chuan</a:t>
            </a:r>
            <a:r>
              <a:rPr lang="en-US" dirty="0"/>
              <a:t>-Ming Liu, “</a:t>
            </a:r>
            <a:r>
              <a:rPr lang="en-US" u="sng" dirty="0">
                <a:hlinkClick r:id="rId2"/>
              </a:rPr>
              <a:t>Geo-Store: A Framework for Supporting Semantics Enabled Location-Based Services with RDF Triple </a:t>
            </a:r>
            <a:r>
              <a:rPr lang="en-US" u="sng" dirty="0" err="1">
                <a:hlinkClick r:id="rId2"/>
              </a:rPr>
              <a:t>Stores</a:t>
            </a:r>
            <a:r>
              <a:rPr lang="en-US" dirty="0" err="1"/>
              <a:t>,”</a:t>
            </a:r>
            <a:r>
              <a:rPr lang="en-US" i="1" dirty="0" err="1"/>
              <a:t>IEEE</a:t>
            </a:r>
            <a:r>
              <a:rPr lang="en-US" i="1" dirty="0"/>
              <a:t> Internet Computing</a:t>
            </a:r>
            <a:r>
              <a:rPr lang="en-US" dirty="0"/>
              <a:t> (IC), Vol. 17, No. 2, pp. 35-43, 2013.</a:t>
            </a:r>
          </a:p>
        </p:txBody>
      </p:sp>
    </p:spTree>
    <p:extLst>
      <p:ext uri="{BB962C8B-B14F-4D97-AF65-F5344CB8AC3E}">
        <p14:creationId xmlns:p14="http://schemas.microsoft.com/office/powerpoint/2010/main" val="6398867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Referenced by</a:t>
            </a:r>
            <a:endParaRPr lang="en-US" dirty="0"/>
          </a:p>
        </p:txBody>
      </p:sp>
      <p:sp>
        <p:nvSpPr>
          <p:cNvPr id="3" name="Content Placeholder 2"/>
          <p:cNvSpPr>
            <a:spLocks noGrp="1"/>
          </p:cNvSpPr>
          <p:nvPr>
            <p:ph idx="1"/>
          </p:nvPr>
        </p:nvSpPr>
        <p:spPr/>
        <p:txBody>
          <a:bodyPr>
            <a:normAutofit fontScale="70000" lnSpcReduction="20000"/>
          </a:bodyPr>
          <a:lstStyle/>
          <a:p>
            <a:r>
              <a:rPr lang="en-US" dirty="0" err="1"/>
              <a:t>Liagouris</a:t>
            </a:r>
            <a:r>
              <a:rPr lang="en-US" dirty="0"/>
              <a:t>, John, Nikos </a:t>
            </a:r>
            <a:r>
              <a:rPr lang="en-US" dirty="0" err="1"/>
              <a:t>Mamoulis</a:t>
            </a:r>
            <a:r>
              <a:rPr lang="en-US" dirty="0"/>
              <a:t>, Panagiotis </a:t>
            </a:r>
            <a:r>
              <a:rPr lang="en-US" dirty="0" err="1"/>
              <a:t>Bouros</a:t>
            </a:r>
            <a:r>
              <a:rPr lang="en-US" dirty="0"/>
              <a:t>, and </a:t>
            </a:r>
            <a:r>
              <a:rPr lang="en-US" dirty="0" err="1"/>
              <a:t>Manolis</a:t>
            </a:r>
            <a:r>
              <a:rPr lang="en-US" dirty="0"/>
              <a:t> </a:t>
            </a:r>
            <a:r>
              <a:rPr lang="en-US" dirty="0" err="1"/>
              <a:t>Terrovitis</a:t>
            </a:r>
            <a:r>
              <a:rPr lang="en-US" dirty="0"/>
              <a:t>. "An effective encoding scheme for spatial RDF data." </a:t>
            </a:r>
            <a:r>
              <a:rPr lang="en-US" i="1" dirty="0"/>
              <a:t>Proceedings of the VLDB Endowment</a:t>
            </a:r>
            <a:r>
              <a:rPr lang="en-US" dirty="0"/>
              <a:t> 7, no. 12 (2014): 1271-1282. </a:t>
            </a:r>
            <a:r>
              <a:rPr lang="en-US" dirty="0">
                <a:hlinkClick r:id="rId2"/>
              </a:rPr>
              <a:t>http://</a:t>
            </a:r>
            <a:r>
              <a:rPr lang="en-US" dirty="0" smtClean="0">
                <a:hlinkClick r:id="rId2"/>
              </a:rPr>
              <a:t>dl.acm.org/citation.cfm?id=2733000</a:t>
            </a:r>
            <a:endParaRPr lang="en-US" dirty="0" smtClean="0"/>
          </a:p>
          <a:p>
            <a:r>
              <a:rPr lang="en-US" dirty="0" err="1"/>
              <a:t>Liagouris</a:t>
            </a:r>
            <a:r>
              <a:rPr lang="en-US" dirty="0"/>
              <a:t>, John, Nikos </a:t>
            </a:r>
            <a:r>
              <a:rPr lang="en-US" dirty="0" err="1"/>
              <a:t>Mamoulis</a:t>
            </a:r>
            <a:r>
              <a:rPr lang="en-US" dirty="0"/>
              <a:t>, Panagiotis </a:t>
            </a:r>
            <a:r>
              <a:rPr lang="en-US" dirty="0" err="1"/>
              <a:t>Bouros</a:t>
            </a:r>
            <a:r>
              <a:rPr lang="en-US" dirty="0"/>
              <a:t>, and </a:t>
            </a:r>
            <a:r>
              <a:rPr lang="en-US" dirty="0" err="1"/>
              <a:t>Manolis</a:t>
            </a:r>
            <a:r>
              <a:rPr lang="en-US" dirty="0"/>
              <a:t> </a:t>
            </a:r>
            <a:r>
              <a:rPr lang="en-US" dirty="0" err="1"/>
              <a:t>Terrovitis.</a:t>
            </a:r>
            <a:r>
              <a:rPr lang="en-US" i="1" dirty="0" err="1"/>
              <a:t>Efficient</a:t>
            </a:r>
            <a:r>
              <a:rPr lang="en-US" i="1" dirty="0"/>
              <a:t> Management of Spatial RDF Data</a:t>
            </a:r>
            <a:r>
              <a:rPr lang="en-US" dirty="0"/>
              <a:t>. Technical Report TR-2014-02, CS Department, HKU, www. cs. </a:t>
            </a:r>
            <a:r>
              <a:rPr lang="en-US" dirty="0" err="1"/>
              <a:t>hku</a:t>
            </a:r>
            <a:r>
              <a:rPr lang="en-US" dirty="0"/>
              <a:t>. </a:t>
            </a:r>
            <a:r>
              <a:rPr lang="en-US" dirty="0" err="1"/>
              <a:t>hk</a:t>
            </a:r>
            <a:r>
              <a:rPr lang="en-US" dirty="0"/>
              <a:t>/research/</a:t>
            </a:r>
            <a:r>
              <a:rPr lang="en-US" dirty="0" err="1"/>
              <a:t>techreps</a:t>
            </a:r>
            <a:r>
              <a:rPr lang="en-US" dirty="0"/>
              <a:t>, 2014. </a:t>
            </a:r>
            <a:r>
              <a:rPr lang="en-US" dirty="0">
                <a:hlinkClick r:id="rId3"/>
              </a:rPr>
              <a:t>http://</a:t>
            </a:r>
            <a:r>
              <a:rPr lang="en-US" dirty="0" smtClean="0">
                <a:hlinkClick r:id="rId3"/>
              </a:rPr>
              <a:t>www.cs.hku.hk/research/techreps/document/TR-2014-02.pdf</a:t>
            </a:r>
            <a:endParaRPr lang="en-US" dirty="0" smtClean="0"/>
          </a:p>
          <a:p>
            <a:r>
              <a:rPr lang="en-US" dirty="0" err="1"/>
              <a:t>Patroumpas</a:t>
            </a:r>
            <a:r>
              <a:rPr lang="en-US" dirty="0"/>
              <a:t>, Kostas, </a:t>
            </a:r>
            <a:r>
              <a:rPr lang="en-US" dirty="0" err="1"/>
              <a:t>Giorgos</a:t>
            </a:r>
            <a:r>
              <a:rPr lang="en-US" dirty="0"/>
              <a:t> Giannopoulos, and Spiros </a:t>
            </a:r>
            <a:r>
              <a:rPr lang="en-US" dirty="0" err="1"/>
              <a:t>Athanasiou</a:t>
            </a:r>
            <a:r>
              <a:rPr lang="en-US" dirty="0"/>
              <a:t>. "Towards </a:t>
            </a:r>
            <a:r>
              <a:rPr lang="en-US" dirty="0" err="1"/>
              <a:t>GeoSpatial</a:t>
            </a:r>
            <a:r>
              <a:rPr lang="en-US" dirty="0"/>
              <a:t> semantic data management: strengths, weaknesses, and challenges ahead." In </a:t>
            </a:r>
            <a:r>
              <a:rPr lang="en-US" i="1" dirty="0"/>
              <a:t>Proceedings of the 22nd ACM SIGSPATIAL International Conference on Advances in Geographic Information Systems</a:t>
            </a:r>
            <a:r>
              <a:rPr lang="en-US" dirty="0"/>
              <a:t>, pp. 301-310. ACM, 2014. </a:t>
            </a:r>
            <a:r>
              <a:rPr lang="en-US" dirty="0">
                <a:hlinkClick r:id="rId4"/>
              </a:rPr>
              <a:t>http://</a:t>
            </a:r>
            <a:r>
              <a:rPr lang="en-US" dirty="0" smtClean="0">
                <a:hlinkClick r:id="rId4"/>
              </a:rPr>
              <a:t>dl.acm.org/citation.cfm?id=2666410</a:t>
            </a:r>
            <a:r>
              <a:rPr lang="en-US" dirty="0" smtClean="0"/>
              <a:t> </a:t>
            </a:r>
            <a:endParaRPr lang="en-US" dirty="0"/>
          </a:p>
        </p:txBody>
      </p:sp>
    </p:spTree>
    <p:extLst>
      <p:ext uri="{BB962C8B-B14F-4D97-AF65-F5344CB8AC3E}">
        <p14:creationId xmlns:p14="http://schemas.microsoft.com/office/powerpoint/2010/main" val="1836294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048000" y="2667000"/>
            <a:ext cx="609600" cy="2590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b="1" dirty="0" smtClean="0">
                <a:solidFill>
                  <a:schemeClr val="tx1"/>
                </a:solidFill>
              </a:rPr>
              <a:t>Maximize</a:t>
            </a:r>
            <a:endParaRPr lang="en-US" sz="1200" b="1" dirty="0">
              <a:solidFill>
                <a:schemeClr val="tx1"/>
              </a:solidFill>
            </a:endParaRPr>
          </a:p>
        </p:txBody>
      </p:sp>
      <p:sp>
        <p:nvSpPr>
          <p:cNvPr id="8" name="Rectangle 7"/>
          <p:cNvSpPr/>
          <p:nvPr/>
        </p:nvSpPr>
        <p:spPr>
          <a:xfrm>
            <a:off x="1828800" y="2667000"/>
            <a:ext cx="1219200" cy="243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b="1" dirty="0" smtClean="0">
                <a:solidFill>
                  <a:schemeClr val="tx1"/>
                </a:solidFill>
              </a:rPr>
              <a:t>Minimize</a:t>
            </a:r>
            <a:endParaRPr lang="en-US" sz="1200" b="1" dirty="0">
              <a:solidFill>
                <a:schemeClr val="tx1"/>
              </a:solidFill>
            </a:endParaRPr>
          </a:p>
        </p:txBody>
      </p:sp>
      <p:sp>
        <p:nvSpPr>
          <p:cNvPr id="2" name="Title 1"/>
          <p:cNvSpPr>
            <a:spLocks noGrp="1"/>
          </p:cNvSpPr>
          <p:nvPr>
            <p:ph type="title"/>
          </p:nvPr>
        </p:nvSpPr>
        <p:spPr/>
        <p:txBody>
          <a:bodyPr/>
          <a:lstStyle/>
          <a:p>
            <a:r>
              <a:rPr lang="en-US" dirty="0" smtClean="0"/>
              <a:t>Multi-Dimensional Skyline</a:t>
            </a:r>
            <a:endParaRPr lang="en-US" dirty="0"/>
          </a:p>
        </p:txBody>
      </p:sp>
      <p:sp>
        <p:nvSpPr>
          <p:cNvPr id="3" name="Content Placeholder 2"/>
          <p:cNvSpPr>
            <a:spLocks noGrp="1"/>
          </p:cNvSpPr>
          <p:nvPr>
            <p:ph idx="1"/>
          </p:nvPr>
        </p:nvSpPr>
        <p:spPr>
          <a:xfrm>
            <a:off x="457200" y="1600201"/>
            <a:ext cx="8229600" cy="914400"/>
          </a:xfrm>
        </p:spPr>
        <p:txBody>
          <a:bodyPr/>
          <a:lstStyle/>
          <a:p>
            <a:r>
              <a:rPr lang="en-US" dirty="0" smtClean="0"/>
              <a:t>Stock data</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20663433"/>
              </p:ext>
            </p:extLst>
          </p:nvPr>
        </p:nvGraphicFramePr>
        <p:xfrm>
          <a:off x="1219200" y="2682929"/>
          <a:ext cx="2438400" cy="2095500"/>
        </p:xfrm>
        <a:graphic>
          <a:graphicData uri="http://schemas.openxmlformats.org/drawingml/2006/table">
            <a:tbl>
              <a:tblPr/>
              <a:tblGrid>
                <a:gridCol w="609600"/>
                <a:gridCol w="609600"/>
                <a:gridCol w="609600"/>
                <a:gridCol w="609600"/>
              </a:tblGrid>
              <a:tr h="190500">
                <a:tc>
                  <a:txBody>
                    <a:bodyPr/>
                    <a:lstStyle/>
                    <a:p>
                      <a:pPr algn="ctr" fontAlgn="b"/>
                      <a:r>
                        <a:rPr lang="en-US" sz="1100" b="1" i="0" u="none" strike="noStrike" dirty="0">
                          <a:solidFill>
                            <a:srgbClr val="000000"/>
                          </a:solidFill>
                          <a:effectLst/>
                          <a:latin typeface="Calibri"/>
                        </a:rPr>
                        <a:t>Symbol</a:t>
                      </a:r>
                    </a:p>
                  </a:txBody>
                  <a:tcPr marL="9525" marR="9525" marT="9525" marB="0" anchor="ctr">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solidFill>
                      <a:srgbClr val="F2F2F2"/>
                    </a:solidFill>
                  </a:tcPr>
                </a:tc>
                <a:tc>
                  <a:txBody>
                    <a:bodyPr/>
                    <a:lstStyle/>
                    <a:p>
                      <a:pPr algn="ctr" fontAlgn="b"/>
                      <a:r>
                        <a:rPr lang="en-US" sz="1100" b="1" i="0" u="none" strike="noStrike" dirty="0">
                          <a:solidFill>
                            <a:srgbClr val="000000"/>
                          </a:solidFill>
                          <a:effectLst/>
                          <a:latin typeface="Calibri"/>
                        </a:rPr>
                        <a:t>Price</a:t>
                      </a:r>
                    </a:p>
                  </a:txBody>
                  <a:tcPr marL="9525" marR="9525" marT="9525" marB="0" anchor="ctr">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solidFill>
                      <a:srgbClr val="F2F2F2"/>
                    </a:solidFill>
                  </a:tcPr>
                </a:tc>
                <a:tc>
                  <a:txBody>
                    <a:bodyPr/>
                    <a:lstStyle/>
                    <a:p>
                      <a:pPr algn="ctr" fontAlgn="b"/>
                      <a:r>
                        <a:rPr lang="en-US" sz="1100" b="1" i="0" u="none" strike="noStrike" dirty="0">
                          <a:solidFill>
                            <a:srgbClr val="000000"/>
                          </a:solidFill>
                          <a:effectLst/>
                          <a:latin typeface="Calibri"/>
                        </a:rPr>
                        <a:t>P/E</a:t>
                      </a:r>
                    </a:p>
                  </a:txBody>
                  <a:tcPr marL="9525" marR="9525" marT="9525" marB="0" anchor="ctr">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solidFill>
                      <a:srgbClr val="F2F2F2"/>
                    </a:solidFill>
                  </a:tcPr>
                </a:tc>
                <a:tc>
                  <a:txBody>
                    <a:bodyPr/>
                    <a:lstStyle/>
                    <a:p>
                      <a:pPr algn="ctr" fontAlgn="b"/>
                      <a:r>
                        <a:rPr lang="en-US" sz="1100" b="1" i="0" u="none" strike="noStrike" dirty="0">
                          <a:solidFill>
                            <a:srgbClr val="000000"/>
                          </a:solidFill>
                          <a:effectLst/>
                          <a:latin typeface="Calibri"/>
                        </a:rPr>
                        <a:t>Yield</a:t>
                      </a:r>
                    </a:p>
                  </a:txBody>
                  <a:tcPr marL="9525" marR="9525" marT="9525" marB="0" anchor="ctr">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solidFill>
                      <a:srgbClr val="F2F2F2"/>
                    </a:solidFill>
                  </a:tcPr>
                </a:tc>
              </a:tr>
              <a:tr h="190500">
                <a:tc>
                  <a:txBody>
                    <a:bodyPr/>
                    <a:lstStyle/>
                    <a:p>
                      <a:pPr algn="ctr" fontAlgn="b"/>
                      <a:r>
                        <a:rPr lang="en-US" sz="1100" b="0" i="0" u="none" strike="noStrike">
                          <a:solidFill>
                            <a:srgbClr val="000000"/>
                          </a:solidFill>
                          <a:effectLst/>
                          <a:latin typeface="Calibri"/>
                        </a:rPr>
                        <a:t>a</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5</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b</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c</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d</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e</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f</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g</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h</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i</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7</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j</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5</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0</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bl>
          </a:graphicData>
        </a:graphic>
      </p:graphicFrame>
      <p:sp>
        <p:nvSpPr>
          <p:cNvPr id="5" name="Right Arrow 4"/>
          <p:cNvSpPr/>
          <p:nvPr/>
        </p:nvSpPr>
        <p:spPr>
          <a:xfrm>
            <a:off x="4147455" y="3546012"/>
            <a:ext cx="653143" cy="18466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599" y="2171290"/>
            <a:ext cx="2867425" cy="293411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598" y="2171290"/>
            <a:ext cx="2867425" cy="2934110"/>
          </a:xfrm>
          <a:prstGeom prst="rect">
            <a:avLst/>
          </a:prstGeom>
        </p:spPr>
      </p:pic>
    </p:spTree>
    <p:extLst>
      <p:ext uri="{BB962C8B-B14F-4D97-AF65-F5344CB8AC3E}">
        <p14:creationId xmlns:p14="http://schemas.microsoft.com/office/powerpoint/2010/main" val="3738814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build="p"/>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Motivation and Research Goal</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The current techniques have disadvantages:</a:t>
            </a:r>
          </a:p>
          <a:p>
            <a:pPr lvl="1"/>
            <a:r>
              <a:rPr lang="en-US" dirty="0" smtClean="0"/>
              <a:t>Do not consider combinations minimizing or maximizing of attributes</a:t>
            </a:r>
          </a:p>
          <a:p>
            <a:pPr lvl="1"/>
            <a:r>
              <a:rPr lang="en-US" dirty="0" smtClean="0"/>
              <a:t>Do no address skyline computation for data of arbitrary dimensions</a:t>
            </a:r>
          </a:p>
          <a:p>
            <a:r>
              <a:rPr lang="en-US" dirty="0" smtClean="0"/>
              <a:t>Research Goal</a:t>
            </a:r>
          </a:p>
          <a:p>
            <a:pPr lvl="1"/>
            <a:r>
              <a:rPr lang="en-US" dirty="0" smtClean="0"/>
              <a:t>Data index: support efficient and flexible skyline computation</a:t>
            </a:r>
          </a:p>
          <a:p>
            <a:pPr lvl="1"/>
            <a:r>
              <a:rPr lang="en-US" dirty="0" smtClean="0"/>
              <a:t>Flexibility: algorithm allows arbitrary min and max preferences over attributes</a:t>
            </a:r>
          </a:p>
          <a:p>
            <a:pPr lvl="1"/>
            <a:r>
              <a:rPr lang="en-US" dirty="0" smtClean="0"/>
              <a:t>Data Width: support data of high dimension(number of attributes)</a:t>
            </a:r>
            <a:endParaRPr lang="en-US" dirty="0"/>
          </a:p>
        </p:txBody>
      </p:sp>
    </p:spTree>
    <p:extLst>
      <p:ext uri="{BB962C8B-B14F-4D97-AF65-F5344CB8AC3E}">
        <p14:creationId xmlns:p14="http://schemas.microsoft.com/office/powerpoint/2010/main" val="1830368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8314</TotalTime>
  <Words>2996</Words>
  <Application>Microsoft Office PowerPoint</Application>
  <PresentationFormat>On-screen Show (4:3)</PresentationFormat>
  <Paragraphs>679</Paragraphs>
  <Slides>77</Slides>
  <Notes>3</Notes>
  <HiddenSlides>2</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83" baseType="lpstr">
      <vt:lpstr>Arial</vt:lpstr>
      <vt:lpstr>Calibri</vt:lpstr>
      <vt:lpstr>Courier New</vt:lpstr>
      <vt:lpstr>Liberation Sans</vt:lpstr>
      <vt:lpstr>Office Theme</vt:lpstr>
      <vt:lpstr>Image</vt:lpstr>
      <vt:lpstr>Dissertation Defense Title</vt:lpstr>
      <vt:lpstr>Acknowledgement</vt:lpstr>
      <vt:lpstr>Abstract</vt:lpstr>
      <vt:lpstr>Agenda</vt:lpstr>
      <vt:lpstr>Spatial Index Pruning Skyline Computation</vt:lpstr>
      <vt:lpstr>Introduction and Motivation</vt:lpstr>
      <vt:lpstr>Skyline Operation</vt:lpstr>
      <vt:lpstr>Multi-Dimensional Skyline</vt:lpstr>
      <vt:lpstr>Motivation and Research Goal</vt:lpstr>
      <vt:lpstr>Related Works</vt:lpstr>
      <vt:lpstr>Z and Sweep Space Filling Curve</vt:lpstr>
      <vt:lpstr>Nearest Neighbor[8]</vt:lpstr>
      <vt:lpstr>Related Works</vt:lpstr>
      <vt:lpstr>Index-Based Pruning Skyline</vt:lpstr>
      <vt:lpstr>IPS Overview</vt:lpstr>
      <vt:lpstr>Creating R-Tree Index</vt:lpstr>
      <vt:lpstr>IPS Algorithm</vt:lpstr>
      <vt:lpstr>IPS Algorithm</vt:lpstr>
      <vt:lpstr>IPS Algorithm Example</vt:lpstr>
      <vt:lpstr>Pruning Region</vt:lpstr>
      <vt:lpstr>Experimental Evaluation</vt:lpstr>
      <vt:lpstr>Evaluation Data</vt:lpstr>
      <vt:lpstr>Evaluation Data</vt:lpstr>
      <vt:lpstr>Evaluation Data</vt:lpstr>
      <vt:lpstr>Evaluations</vt:lpstr>
      <vt:lpstr>Dominance Tests</vt:lpstr>
      <vt:lpstr>Index Overhead</vt:lpstr>
      <vt:lpstr>Conclusion</vt:lpstr>
      <vt:lpstr>MDPX and Hierarchical Relational Database</vt:lpstr>
      <vt:lpstr>MDPX</vt:lpstr>
      <vt:lpstr>Some Pictures</vt:lpstr>
      <vt:lpstr>MDPX Control and Data Acquisition</vt:lpstr>
      <vt:lpstr>MDPX Control and Data Acquisition</vt:lpstr>
      <vt:lpstr>Relational Database</vt:lpstr>
      <vt:lpstr>Related Works</vt:lpstr>
      <vt:lpstr>Experiments and Control Systems</vt:lpstr>
      <vt:lpstr>MDSPlus</vt:lpstr>
      <vt:lpstr>MDSPlus</vt:lpstr>
      <vt:lpstr>MDSPlus</vt:lpstr>
      <vt:lpstr>EPICS</vt:lpstr>
      <vt:lpstr>EPICS</vt:lpstr>
      <vt:lpstr>Hierarchical Relational Database</vt:lpstr>
      <vt:lpstr>Motivation</vt:lpstr>
      <vt:lpstr>Operations</vt:lpstr>
      <vt:lpstr>Known Techniques</vt:lpstr>
      <vt:lpstr>Adjacency List</vt:lpstr>
      <vt:lpstr>Query via Adjacency List</vt:lpstr>
      <vt:lpstr>Path Enumeration</vt:lpstr>
      <vt:lpstr>Support in Current Systems</vt:lpstr>
      <vt:lpstr>Multi-Nested Sets</vt:lpstr>
      <vt:lpstr>Proposed Design with Nested Set[5]</vt:lpstr>
      <vt:lpstr>Nested Set Order Assignment</vt:lpstr>
      <vt:lpstr>LR Value and Node Relationship</vt:lpstr>
      <vt:lpstr>Nested Set is great but..</vt:lpstr>
      <vt:lpstr>Solution: Index!</vt:lpstr>
      <vt:lpstr>Unsolved Design Issues</vt:lpstr>
      <vt:lpstr>Performance Evaluation</vt:lpstr>
      <vt:lpstr>Environment Configuration</vt:lpstr>
      <vt:lpstr>Experiment Data</vt:lpstr>
      <vt:lpstr>Find Root</vt:lpstr>
      <vt:lpstr>Find Leaves</vt:lpstr>
      <vt:lpstr>Moving Toward Semantic Web Database</vt:lpstr>
      <vt:lpstr>Motivation</vt:lpstr>
      <vt:lpstr>Relational Database</vt:lpstr>
      <vt:lpstr>Relational Model</vt:lpstr>
      <vt:lpstr>Disadvantages of Relational Model</vt:lpstr>
      <vt:lpstr>Example: Data Variation</vt:lpstr>
      <vt:lpstr>Complicated Relational Schema</vt:lpstr>
      <vt:lpstr>Semantic Web and RDF</vt:lpstr>
      <vt:lpstr>Resource Description Framework</vt:lpstr>
      <vt:lpstr>RDF Example</vt:lpstr>
      <vt:lpstr>Challenges to Study</vt:lpstr>
      <vt:lpstr>Schedule</vt:lpstr>
      <vt:lpstr>Task Timeline</vt:lpstr>
      <vt:lpstr>References</vt:lpstr>
      <vt:lpstr>Published in</vt:lpstr>
      <vt:lpstr>Referenced by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Database Systems and Data Indexing</dc:title>
  <dc:creator>Chih Wang</dc:creator>
  <cp:lastModifiedBy>Chih Wang</cp:lastModifiedBy>
  <cp:revision>575</cp:revision>
  <dcterms:created xsi:type="dcterms:W3CDTF">2013-07-14T20:14:26Z</dcterms:created>
  <dcterms:modified xsi:type="dcterms:W3CDTF">2015-11-02T04:34:32Z</dcterms:modified>
</cp:coreProperties>
</file>